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8" r:id="rId2"/>
    <p:sldMasterId id="2147483680" r:id="rId3"/>
  </p:sldMasterIdLst>
  <p:notesMasterIdLst>
    <p:notesMasterId r:id="rId12"/>
  </p:notesMasterIdLst>
  <p:handoutMasterIdLst>
    <p:handoutMasterId r:id="rId13"/>
  </p:handoutMasterIdLst>
  <p:sldIdLst>
    <p:sldId id="256" r:id="rId4"/>
    <p:sldId id="289" r:id="rId5"/>
    <p:sldId id="321" r:id="rId6"/>
    <p:sldId id="363" r:id="rId7"/>
    <p:sldId id="364" r:id="rId8"/>
    <p:sldId id="365" r:id="rId9"/>
    <p:sldId id="359" r:id="rId10"/>
    <p:sldId id="357" r:id="rId11"/>
  </p:sldIdLst>
  <p:sldSz cx="10691813" cy="7559675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05DE32A-41B0-4C9B-8260-AFE1EA65FFD3}">
          <p14:sldIdLst>
            <p14:sldId id="256"/>
            <p14:sldId id="289"/>
            <p14:sldId id="321"/>
            <p14:sldId id="363"/>
            <p14:sldId id="364"/>
            <p14:sldId id="365"/>
            <p14:sldId id="359"/>
            <p14:sldId id="3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-948" y="-72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149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DDFC-0FEF-4766-BBED-2C7196F19804}" type="datetimeFigureOut">
              <a:rPr lang="en-ZA" smtClean="0"/>
              <a:t>2017/12/08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0303B-D908-468D-9339-8E1524E794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3014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554F1-C550-4C73-9392-853CFD1324D1}" type="datetimeFigureOut">
              <a:rPr lang="en-ZA" smtClean="0"/>
              <a:t>2017/12/08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52725" y="514350"/>
            <a:ext cx="36385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0528F-75AF-4707-AEE8-55E932C5AE0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201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6F65DA9F-DAD1-4CC4-9480-C3A2A646303C}" type="datetime1">
              <a:rPr lang="en-ZA" smtClean="0"/>
              <a:t>2017/12/08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4E1FDF6A-A672-4035-AB22-32A7F6481D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81055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D629207-1B01-4530-A27F-B6AA27CBBEB0}" type="datetime1">
              <a:rPr lang="en-ZA" smtClean="0"/>
              <a:t>2017/12/08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643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C67EE4D-B86D-41A0-9ACD-508D714006BB}" type="datetime1">
              <a:rPr lang="en-ZA" smtClean="0"/>
              <a:t>2017/12/08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4635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FA9B10C-7F73-4FEC-8031-47827B02226F}" type="datetime1">
              <a:rPr lang="en-ZA" smtClean="0"/>
              <a:t>2017/12/08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09918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FCF8B6D-EAF4-45EF-A9EE-DDC5BA5F0FEB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64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AA1967D-7345-4B1B-9BF6-95EDFC3675D3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468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4A7DADD-AFA6-42BE-92CD-48BD1DE876F6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853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4B8F4D1-00AB-45F0-B626-81DE2AFD4C10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379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3A868A6-269A-4421-B520-90BA7F84BEE8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685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BD5BD5B-BC5B-405D-8AF7-0F92B394F0FA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171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2836F2C-06A6-4145-939F-999AEEA887AE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58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FCF8B6D-EAF4-45EF-A9EE-DDC5BA5F0FEB}" type="datetime1">
              <a:rPr lang="en-ZA" smtClean="0"/>
              <a:t>2017/12/08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6330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597F97B-12A2-43FF-BA59-B3FC7CA900DD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034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D629207-1B01-4530-A27F-B6AA27CBBEB0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8953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C67EE4D-B86D-41A0-9ACD-508D714006BB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071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FA9B10C-7F73-4FEC-8031-47827B02226F}" type="datetime1">
              <a:rPr lang="en-ZA" smtClean="0">
                <a:solidFill>
                  <a:prstClr val="black"/>
                </a:solidFill>
              </a:rPr>
              <a:pPr/>
              <a:t>2017/12/08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767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AA1967D-7345-4B1B-9BF6-95EDFC3675D3}" type="datetime1">
              <a:rPr lang="en-ZA" smtClean="0"/>
              <a:t>2017/12/08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028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4A7DADD-AFA6-42BE-92CD-48BD1DE876F6}" type="datetime1">
              <a:rPr lang="en-ZA" smtClean="0"/>
              <a:t>2017/12/08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059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4B8F4D1-00AB-45F0-B626-81DE2AFD4C10}" type="datetime1">
              <a:rPr lang="en-ZA" smtClean="0"/>
              <a:t>2017/12/08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6146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3A868A6-269A-4421-B520-90BA7F84BEE8}" type="datetime1">
              <a:rPr lang="en-ZA" smtClean="0"/>
              <a:t>2017/12/08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5803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BD5BD5B-BC5B-405D-8AF7-0F92B394F0FA}" type="datetime1">
              <a:rPr lang="en-ZA" smtClean="0"/>
              <a:t>2017/12/08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7495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2836F2C-06A6-4145-939F-999AEEA887AE}" type="datetime1">
              <a:rPr lang="en-ZA" smtClean="0"/>
              <a:t>2017/12/08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06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597F97B-12A2-43FF-BA59-B3FC7CA900DD}" type="datetime1">
              <a:rPr lang="en-ZA" smtClean="0"/>
              <a:t>2017/12/08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367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405639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88213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50314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231" y="1920181"/>
            <a:ext cx="1030848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LED PROCUREMENT FRAMEWORK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86940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327" y="12904"/>
            <a:ext cx="1025912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</a:p>
          <a:p>
            <a:pPr algn="ctr"/>
            <a:endParaRPr lang="en-ZA" sz="3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200000"/>
              </a:lnSpc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and background</a:t>
            </a:r>
          </a:p>
          <a:p>
            <a:pPr marL="514350" indent="-514350" algn="just">
              <a:lnSpc>
                <a:spcPct val="200000"/>
              </a:lnSpc>
              <a:buAutoNum type="arabicPeriod"/>
            </a:pP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Progress on Implementation of LEDPF and PPR</a:t>
            </a:r>
          </a:p>
          <a:p>
            <a:pPr marL="514350" indent="-514350" algn="just">
              <a:lnSpc>
                <a:spcPct val="200000"/>
              </a:lnSpc>
              <a:buAutoNum type="arabicPeriod"/>
            </a:pP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Wayforward </a:t>
            </a:r>
          </a:p>
          <a:p>
            <a:pPr marL="514350" indent="-514350" algn="just">
              <a:lnSpc>
                <a:spcPct val="200000"/>
              </a:lnSpc>
              <a:buAutoNum type="arabicPeriod"/>
            </a:pPr>
            <a:endParaRPr lang="en-GB" sz="3200" dirty="0"/>
          </a:p>
          <a:p>
            <a:endParaRPr lang="en-US" sz="30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90000"/>
              </a:lnSpc>
              <a:spcBef>
                <a:spcPts val="600"/>
              </a:spcBef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3D4F6-16A1-45B6-9552-77C2E80A16ED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064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327" y="185899"/>
            <a:ext cx="10259122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BACKGROUND </a:t>
            </a:r>
          </a:p>
          <a:p>
            <a:pPr algn="ctr"/>
            <a:endParaRPr lang="en-ZA" sz="30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the state of the Province Address, the Honourable Premier pronounced that 50% of Provincial procurement should be spent on goods and services which are manufactured and supplied by </a:t>
            </a:r>
            <a:r>
              <a:rPr lang="en-ZA" sz="2000" smtClean="0">
                <a:latin typeface="Arial" panose="020B0604020202020204" pitchFamily="34" charset="0"/>
                <a:cs typeface="Arial" panose="020B0604020202020204" pitchFamily="34" charset="0"/>
              </a:rPr>
              <a:t>QSE</a:t>
            </a:r>
            <a:r>
              <a:rPr lang="en-ZA" sz="2000" smtClean="0">
                <a:latin typeface="Arial" panose="020B0604020202020204" pitchFamily="34" charset="0"/>
                <a:cs typeface="Arial" panose="020B0604020202020204" pitchFamily="34" charset="0"/>
              </a:rPr>
              <a:t>s,EMEs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and Co-operatives from within the Province</a:t>
            </a: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Furthermore the introduction of the new Preferential Procurement Regulations of 2017 which focusses on advancement of designated groups.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Workshops have been conducted to all six districts for both LEPD and the new PPR of 2017 to officials for implementation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Supply Chain Management workshop has been conducted for people with disability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Rolled out at Youth Symposium and  Agro-processing industry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Departments were develop their own LEDPF strategies for implementation thereof</a:t>
            </a:r>
          </a:p>
          <a:p>
            <a:pPr algn="just">
              <a:lnSpc>
                <a:spcPct val="150000"/>
              </a:lnSpc>
              <a:defRPr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150000"/>
              </a:lnSpc>
              <a:spcBef>
                <a:spcPts val="600"/>
              </a:spcBef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3D4F6-16A1-45B6-9552-77C2E80A16ED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618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45845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STRATEGIES </a:t>
            </a:r>
          </a:p>
          <a:p>
            <a:pPr algn="ctr"/>
            <a:r>
              <a:rPr lang="en-US" sz="2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ZA" sz="2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Z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 that a large portion of the Provincial expenditure on goods and services flows out of the Province warrants the identification of various strategies to achieve Local Economic Development. 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procuring goods for the Province, all procuring organs of state within the Province must follow a local sector approach/ value chain approach. </a:t>
            </a:r>
          </a:p>
          <a:p>
            <a:pPr lvl="0" algn="just">
              <a:lnSpc>
                <a:spcPct val="150000"/>
              </a:lnSpc>
            </a:pPr>
            <a:endParaRPr lang="en-ZA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ZA" sz="2800" b="1" dirty="0"/>
          </a:p>
          <a:p>
            <a:pPr algn="just">
              <a:lnSpc>
                <a:spcPct val="150000"/>
              </a:lnSpc>
            </a:pPr>
            <a:endParaRPr lang="en-ZA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Z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order </a:t>
            </a:r>
            <a:r>
              <a:rPr lang="en-Z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procure locally, there must be suppliers in the Province who are able to supply in a competitive and sustainable manner. To this end, Government institutions need to implement a comprehensive solution to provide support and an enabling environment for operations of </a:t>
            </a:r>
            <a:r>
              <a:rPr lang="en-Z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Z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EMES/QSE </a:t>
            </a:r>
            <a:r>
              <a:rPr lang="en-Z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Z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endParaRPr lang="en-ZA" sz="28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3D4F6-16A1-45B6-9552-77C2E80A16ED}" type="slidenum">
              <a:rPr lang="en-ZA" smtClean="0"/>
              <a:t>4</a:t>
            </a:fld>
            <a:endParaRPr lang="en-ZA"/>
          </a:p>
        </p:txBody>
      </p:sp>
      <p:sp>
        <p:nvSpPr>
          <p:cNvPr id="4" name="Pentagon 3"/>
          <p:cNvSpPr/>
          <p:nvPr/>
        </p:nvSpPr>
        <p:spPr>
          <a:xfrm>
            <a:off x="121920" y="3477577"/>
            <a:ext cx="1706880" cy="5486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Source raw material</a:t>
            </a:r>
            <a:endParaRPr lang="en-ZA" dirty="0"/>
          </a:p>
        </p:txBody>
      </p:sp>
      <p:sp>
        <p:nvSpPr>
          <p:cNvPr id="5" name="Pentagon 4"/>
          <p:cNvSpPr/>
          <p:nvPr/>
        </p:nvSpPr>
        <p:spPr>
          <a:xfrm>
            <a:off x="2103121" y="3413761"/>
            <a:ext cx="2011680" cy="5486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Processing</a:t>
            </a:r>
            <a:endParaRPr lang="en-ZA" dirty="0"/>
          </a:p>
        </p:txBody>
      </p:sp>
      <p:sp>
        <p:nvSpPr>
          <p:cNvPr id="6" name="Pentagon 5"/>
          <p:cNvSpPr/>
          <p:nvPr/>
        </p:nvSpPr>
        <p:spPr>
          <a:xfrm>
            <a:off x="6400800" y="3413760"/>
            <a:ext cx="1935480" cy="61245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Finished  goods</a:t>
            </a:r>
            <a:endParaRPr lang="en-ZA" dirty="0"/>
          </a:p>
        </p:txBody>
      </p:sp>
      <p:sp>
        <p:nvSpPr>
          <p:cNvPr id="7" name="Pentagon 6"/>
          <p:cNvSpPr/>
          <p:nvPr/>
        </p:nvSpPr>
        <p:spPr>
          <a:xfrm>
            <a:off x="8702040" y="3413761"/>
            <a:ext cx="1756410" cy="6124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Client</a:t>
            </a:r>
            <a:endParaRPr lang="en-ZA" dirty="0"/>
          </a:p>
        </p:txBody>
      </p:sp>
      <p:sp>
        <p:nvSpPr>
          <p:cNvPr id="8" name="Pentagon 7"/>
          <p:cNvSpPr/>
          <p:nvPr/>
        </p:nvSpPr>
        <p:spPr>
          <a:xfrm>
            <a:off x="4297680" y="3413761"/>
            <a:ext cx="1706880" cy="5486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Manufacturing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7255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1450" y="800101"/>
            <a:ext cx="10315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dirty="0" smtClean="0"/>
              <a:t>        </a:t>
            </a:r>
          </a:p>
          <a:p>
            <a:r>
              <a:rPr lang="en-ZA" sz="2800" dirty="0" smtClean="0"/>
              <a:t>        </a:t>
            </a:r>
            <a:endParaRPr lang="en-ZA" sz="2800" dirty="0"/>
          </a:p>
        </p:txBody>
      </p:sp>
      <p:sp>
        <p:nvSpPr>
          <p:cNvPr id="2" name="Rectangle 1"/>
          <p:cNvSpPr/>
          <p:nvPr/>
        </p:nvSpPr>
        <p:spPr>
          <a:xfrm>
            <a:off x="83820" y="1002834"/>
            <a:ext cx="1031557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ZA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Z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3D4F6-16A1-45B6-9552-77C2E80A16ED}" type="slidenum">
              <a:rPr lang="en-ZA" smtClean="0"/>
              <a:t>5</a:t>
            </a:fld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1598025" y="85168"/>
            <a:ext cx="69504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 ON LED IMPLEMENTATION</a:t>
            </a:r>
            <a:endParaRPr lang="en-US" sz="2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968112"/>
              </p:ext>
            </p:extLst>
          </p:nvPr>
        </p:nvGraphicFramePr>
        <p:xfrm>
          <a:off x="400049" y="800101"/>
          <a:ext cx="9683115" cy="5273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1"/>
                <a:gridCol w="1950720"/>
                <a:gridCol w="208280"/>
                <a:gridCol w="4857114"/>
              </a:tblGrid>
              <a:tr h="1064892">
                <a:tc>
                  <a:txBody>
                    <a:bodyPr/>
                    <a:lstStyle/>
                    <a:p>
                      <a:r>
                        <a:rPr lang="en-ZA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BID</a:t>
                      </a:r>
                      <a:r>
                        <a:rPr lang="en-ZA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DESCRIPTION</a:t>
                      </a:r>
                      <a:endParaRPr lang="en-ZA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DURATION</a:t>
                      </a:r>
                      <a:endParaRPr lang="en-ZA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  <a:r>
                        <a:rPr lang="en-ZA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ZA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THE MANUFACTURING </a:t>
                      </a:r>
                      <a:r>
                        <a:rPr lang="en-ZA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SITE</a:t>
                      </a:r>
                      <a:endParaRPr lang="en-ZA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889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Manufacture,</a:t>
                      </a:r>
                      <a:r>
                        <a:rPr lang="en-ZA" sz="1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Supply and Delivery of Cleaning material</a:t>
                      </a:r>
                      <a:endParaRPr lang="en-ZA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Elizabeth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Manufacture, Supply</a:t>
                      </a:r>
                      <a:r>
                        <a:rPr lang="en-Z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Delivery of Protective Clothing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King</a:t>
                      </a:r>
                      <a:r>
                        <a:rPr lang="en-Z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Williamstown (KWT)  and Port  Elizabeth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Manufacture,</a:t>
                      </a:r>
                      <a:r>
                        <a:rPr lang="en-Z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Supply and Assembling of School Furniture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KWT, EL, DBN, JHB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Manufacture, Supply and Delivery of Office Furniture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</a:t>
                      </a:r>
                      <a:r>
                        <a:rPr lang="en-Z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 Berlin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46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Manufacture ,</a:t>
                      </a:r>
                      <a:r>
                        <a:rPr lang="en-Z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Supply and Delivery of Traffic Uniforms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Mthatha (Cooperative)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46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Guest consumable  for  Eastern Cape Park Reserves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 London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62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1450" y="800101"/>
            <a:ext cx="10315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dirty="0" smtClean="0"/>
              <a:t>        </a:t>
            </a:r>
          </a:p>
          <a:p>
            <a:r>
              <a:rPr lang="en-ZA" sz="2800" dirty="0" smtClean="0"/>
              <a:t>        </a:t>
            </a:r>
            <a:endParaRPr lang="en-ZA" sz="2800" dirty="0"/>
          </a:p>
        </p:txBody>
      </p:sp>
      <p:sp>
        <p:nvSpPr>
          <p:cNvPr id="2" name="Rectangle 1"/>
          <p:cNvSpPr/>
          <p:nvPr/>
        </p:nvSpPr>
        <p:spPr>
          <a:xfrm>
            <a:off x="83820" y="1002834"/>
            <a:ext cx="1031557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ZA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Z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3D4F6-16A1-45B6-9552-77C2E80A16ED}" type="slidenum">
              <a:rPr lang="en-ZA" smtClean="0"/>
              <a:t>6</a:t>
            </a:fld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1588406" y="85168"/>
            <a:ext cx="6969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 ON PPR IMPLEMENTATION</a:t>
            </a:r>
            <a:endParaRPr lang="en-US" sz="2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345484"/>
              </p:ext>
            </p:extLst>
          </p:nvPr>
        </p:nvGraphicFramePr>
        <p:xfrm>
          <a:off x="457200" y="891804"/>
          <a:ext cx="9713594" cy="5006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4475"/>
                <a:gridCol w="1956187"/>
                <a:gridCol w="212204"/>
                <a:gridCol w="4870728"/>
              </a:tblGrid>
              <a:tr h="1002480">
                <a:tc>
                  <a:txBody>
                    <a:bodyPr/>
                    <a:lstStyle/>
                    <a:p>
                      <a:r>
                        <a:rPr lang="en-ZA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BID</a:t>
                      </a:r>
                      <a:r>
                        <a:rPr lang="en-ZA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DESCRIPTION</a:t>
                      </a:r>
                      <a:endParaRPr lang="en-ZA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DURATION</a:t>
                      </a:r>
                      <a:endParaRPr lang="en-ZA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  <a:r>
                        <a:rPr lang="en-ZA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SUPPLIER/COMMENT</a:t>
                      </a:r>
                      <a:endParaRPr lang="en-ZA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91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Production</a:t>
                      </a:r>
                      <a:r>
                        <a:rPr lang="en-ZA" sz="1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Inputs</a:t>
                      </a:r>
                      <a:endParaRPr lang="en-ZA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Mthatha</a:t>
                      </a:r>
                      <a:r>
                        <a:rPr lang="en-Z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JHB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4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Rendering</a:t>
                      </a:r>
                      <a:r>
                        <a:rPr lang="en-Z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Security Services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Bid under evaluation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45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Packaging, Distribution of  Leaner,</a:t>
                      </a:r>
                      <a:r>
                        <a:rPr lang="en-Z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Teacher  Support Material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JHB and Mthatha</a:t>
                      </a:r>
                      <a:r>
                        <a:rPr lang="en-Z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(Consortium)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45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Transport Coordinators</a:t>
                      </a:r>
                      <a:r>
                        <a:rPr lang="en-Z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provide and manage transportation services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Bid</a:t>
                      </a:r>
                      <a:r>
                        <a:rPr lang="en-Z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under evaluation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386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Provision of Internal Audit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Bid under evaluation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386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School uniform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and when required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Cooperatives within the Province (Regionalised)</a:t>
                      </a:r>
                      <a:endParaRPr lang="en-Z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88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327" y="185899"/>
            <a:ext cx="1025912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 FORWARD</a:t>
            </a:r>
          </a:p>
          <a:p>
            <a:pPr algn="ctr"/>
            <a:r>
              <a:rPr lang="en-ZA" sz="3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of Education to exclude school furniture in all infrastructure projects by the IA’s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increase the volumes of the contracted manufactures;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Departments to identify projects on the 2018/2019 procurement plans for pre-qualification opportunities for designated groups and LEDPF as a funding condition;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Training workshops for the rural based suppliers on SCM not presentations;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Departments to conduct annual supplier days supported by PT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DFI’s to conduct workshops on funding models not presentations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Head of departments to be held accountable for lack of implementation of LEDPF and PPR pre-qualifications; and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Continuous engagements with the business community through Business Chambers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n-Z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lnSpc>
                <a:spcPct val="150000"/>
              </a:lnSpc>
              <a:spcBef>
                <a:spcPts val="600"/>
              </a:spcBef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3D4F6-16A1-45B6-9552-77C2E80A16ED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545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3D4F6-16A1-45B6-9552-77C2E80A16ED}" type="slidenum">
              <a:rPr lang="en-ZA" smtClean="0"/>
              <a:t>8</a:t>
            </a:fld>
            <a:endParaRPr lang="en-ZA"/>
          </a:p>
        </p:txBody>
      </p:sp>
      <p:sp>
        <p:nvSpPr>
          <p:cNvPr id="3" name="Rectangle 2"/>
          <p:cNvSpPr/>
          <p:nvPr/>
        </p:nvSpPr>
        <p:spPr>
          <a:xfrm>
            <a:off x="243840" y="1280161"/>
            <a:ext cx="999744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32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3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32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ZA" sz="3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COMMENTS/QUESTIONS</a:t>
            </a:r>
          </a:p>
          <a:p>
            <a:endParaRPr lang="en-ZA" sz="3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000" dirty="0" smtClean="0"/>
          </a:p>
          <a:p>
            <a:endParaRPr lang="en-ZA" dirty="0"/>
          </a:p>
          <a:p>
            <a:endParaRPr lang="en-ZA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6177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5326</TotalTime>
  <Words>538</Words>
  <Application>Microsoft Office PowerPoint</Application>
  <PresentationFormat>Custom</PresentationFormat>
  <Paragraphs>113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van Zyl</dc:creator>
  <cp:lastModifiedBy>Mzuvukile Mququ</cp:lastModifiedBy>
  <cp:revision>225</cp:revision>
  <dcterms:created xsi:type="dcterms:W3CDTF">2015-05-27T11:09:16Z</dcterms:created>
  <dcterms:modified xsi:type="dcterms:W3CDTF">2017-12-08T06:28:22Z</dcterms:modified>
</cp:coreProperties>
</file>