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54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25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50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8.xml" ContentType="application/vnd.openxmlformats-officedocument.theme+xml"/>
  <Override PartName="/ppt/notesMasters/notesMaster1.xml" ContentType="application/vnd.openxmlformats-officedocument.presentationml.notesMaster+xml"/>
  <Override PartName="/ppt/theme/theme7.xml" ContentType="application/vnd.openxmlformats-officedocument.theme+xml"/>
  <Override PartName="/ppt/theme/theme23.xml" ContentType="application/vnd.openxmlformats-officedocument.theme+xml"/>
  <Override PartName="/ppt/theme/theme20.xml" ContentType="application/vnd.openxmlformats-officedocument.theme+xml"/>
  <Override PartName="/ppt/theme/theme24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handoutMasters/handoutMaster1.xml" ContentType="application/vnd.openxmlformats-officedocument.presentationml.handoutMaster+xml"/>
  <Override PartName="/ppt/theme/theme26.xml" ContentType="application/vnd.openxmlformats-officedocument.theme+xml"/>
  <Override PartName="/ppt/theme/theme25.xml" ContentType="application/vnd.openxmlformats-officedocument.theme+xml"/>
  <Override PartName="/ppt/theme/theme1.xml" ContentType="application/vnd.openxmlformats-officedocument.theme+xml"/>
  <Override PartName="/ppt/theme/theme6.xml" ContentType="application/vnd.openxmlformats-officedocument.theme+xml"/>
  <Override PartName="/ppt/theme/theme8.xml" ContentType="application/vnd.openxmlformats-officedocument.theme+xml"/>
  <Override PartName="/ppt/theme/theme5.xml" ContentType="application/vnd.openxmlformats-officedocument.theme+xml"/>
  <Override PartName="/ppt/theme/theme10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9.xml" ContentType="application/vnd.openxmlformats-officedocument.theme+xml"/>
  <Override PartName="/ppt/theme/theme4.xml" ContentType="application/vnd.openxmlformats-officedocument.theme+xml"/>
  <Override PartName="/ppt/theme/theme17.xml" ContentType="application/vnd.openxmlformats-officedocument.theme+xml"/>
  <Override PartName="/ppt/theme/theme21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14.xml" ContentType="application/vnd.openxmlformats-officedocument.theme+xml"/>
  <Override PartName="/ppt/theme/theme22.xml" ContentType="application/vnd.openxmlformats-officedocument.theme+xml"/>
  <Override PartName="/ppt/theme/theme11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8" r:id="rId2"/>
    <p:sldMasterId id="2147483680" r:id="rId3"/>
    <p:sldMasterId id="2147483692" r:id="rId4"/>
    <p:sldMasterId id="2147483704" r:id="rId5"/>
    <p:sldMasterId id="2147483716" r:id="rId6"/>
    <p:sldMasterId id="2147483728" r:id="rId7"/>
    <p:sldMasterId id="2147483740" r:id="rId8"/>
    <p:sldMasterId id="2147483752" r:id="rId9"/>
    <p:sldMasterId id="2147483764" r:id="rId10"/>
    <p:sldMasterId id="2147483776" r:id="rId11"/>
    <p:sldMasterId id="2147483788" r:id="rId12"/>
    <p:sldMasterId id="2147483800" r:id="rId13"/>
    <p:sldMasterId id="2147483812" r:id="rId14"/>
    <p:sldMasterId id="2147483824" r:id="rId15"/>
    <p:sldMasterId id="2147483836" r:id="rId16"/>
    <p:sldMasterId id="2147483848" r:id="rId17"/>
    <p:sldMasterId id="2147483860" r:id="rId18"/>
    <p:sldMasterId id="2147483872" r:id="rId19"/>
    <p:sldMasterId id="2147483884" r:id="rId20"/>
    <p:sldMasterId id="2147483896" r:id="rId21"/>
    <p:sldMasterId id="2147483908" r:id="rId22"/>
    <p:sldMasterId id="2147483920" r:id="rId23"/>
    <p:sldMasterId id="2147483932" r:id="rId24"/>
  </p:sldMasterIdLst>
  <p:notesMasterIdLst>
    <p:notesMasterId r:id="rId34"/>
  </p:notesMasterIdLst>
  <p:handoutMasterIdLst>
    <p:handoutMasterId r:id="rId35"/>
  </p:handoutMasterIdLst>
  <p:sldIdLst>
    <p:sldId id="256" r:id="rId25"/>
    <p:sldId id="273" r:id="rId26"/>
    <p:sldId id="272" r:id="rId27"/>
    <p:sldId id="368" r:id="rId28"/>
    <p:sldId id="369" r:id="rId29"/>
    <p:sldId id="366" r:id="rId30"/>
    <p:sldId id="367" r:id="rId31"/>
    <p:sldId id="365" r:id="rId32"/>
    <p:sldId id="370" r:id="rId33"/>
  </p:sldIdLst>
  <p:sldSz cx="10691813" cy="7559675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05DE32A-41B0-4C9B-8260-AFE1EA65FFD3}">
          <p14:sldIdLst>
            <p14:sldId id="256"/>
            <p14:sldId id="273"/>
            <p14:sldId id="272"/>
            <p14:sldId id="368"/>
            <p14:sldId id="369"/>
            <p14:sldId id="366"/>
            <p14:sldId id="367"/>
            <p14:sldId id="365"/>
            <p14:sldId id="37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45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038" y="-114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7" d="100"/>
          <a:sy n="117" d="100"/>
        </p:scale>
        <p:origin x="149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tableStyles" Target="tableStyles.xml"/><Relationship Id="rId21" Type="http://schemas.openxmlformats.org/officeDocument/2006/relationships/slideMaster" Target="slideMasters/slideMaster21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3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6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38" y="1"/>
            <a:ext cx="2945659" cy="4986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DDFC-0FEF-4766-BBED-2C7196F19804}" type="datetimeFigureOut">
              <a:rPr lang="en-ZA" smtClean="0"/>
              <a:t>2016/07/06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012"/>
            <a:ext cx="2945659" cy="4986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38" y="9428012"/>
            <a:ext cx="2945659" cy="4986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0303B-D908-468D-9339-8E1524E794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3014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12C21-E278-4D76-B136-264A6F95BA1C}" type="datetimeFigureOut">
              <a:rPr lang="en-US" smtClean="0"/>
              <a:t>7/6/2016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F67EB2-7966-48B0-A744-21223FE97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16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62" y="7006723"/>
            <a:ext cx="2405658" cy="402483"/>
          </a:xfrm>
          <a:prstGeom prst="rect">
            <a:avLst/>
          </a:prstGeom>
        </p:spPr>
        <p:txBody>
          <a:bodyPr/>
          <a:lstStyle/>
          <a:p>
            <a:fld id="{DAC69097-3F6B-4D54-97E9-D99C67F49EEB}" type="datetime1">
              <a:rPr lang="en-ZA" smtClean="0"/>
              <a:t>2016/07/06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667" y="7006723"/>
            <a:ext cx="3608487" cy="402483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093" y="7006723"/>
            <a:ext cx="2405658" cy="402483"/>
          </a:xfrm>
          <a:prstGeom prst="rect">
            <a:avLst/>
          </a:prstGeom>
        </p:spPr>
        <p:txBody>
          <a:bodyPr/>
          <a:lstStyle/>
          <a:p>
            <a:fld id="{4E1FDF6A-A672-4035-AB22-32A7F6481DD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1055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8B5EFFC-3DDA-4DB0-862F-67318DFEA539}" type="datetime1">
              <a:rPr lang="en-ZA" smtClean="0"/>
              <a:t>2016/07/06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643732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CB76378-55D5-47B5-8235-971974327EF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8911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142B202-76C6-494A-BCFF-A14A753BB60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6226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C4AF29B-ABE3-4A98-85BB-AB14E22D362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7492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8A112D5-AF2D-4286-B8A9-99ED5C36F9C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428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F5DFA5C-7E98-432B-93D2-419C808A694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9021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BC4D8E8-E41D-432D-B674-4B3D8D9FFB7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852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65ADAD9-99ED-4365-B34A-02A68DBF925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427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D47FA36-B771-41BB-9B7E-D81DBEF883F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2206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103216A-D8F2-4771-89EF-4F7508F90A7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2760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9A3720D-18E9-4A0B-B0E6-2C88BDC7805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95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F48723E-5FE5-4E7F-9D01-9EFACA4D5827}" type="datetime1">
              <a:rPr lang="en-ZA" smtClean="0"/>
              <a:t>2016/07/06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463530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D6D46AA-6199-4DE3-ACEE-B42B360D632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2022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BE753C5-8481-40C7-88E1-3BCE8AB547B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7851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3710C77-E564-4398-9AC2-F969C1854A0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1677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984A62E-A324-4313-8BFE-3D37DEEFC19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062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B0CDC70-CA1F-4855-951F-EE2F229209B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8794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74F18AE-2780-4E0A-9DB5-B9339BFAD16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85526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516C35B-FF11-48D3-A8B0-8ECAB52EF50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9560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C33AA7E-1498-4893-8C61-F64D516A752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31873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E7A83D2-39D0-4749-8485-8548ED74894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32095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57FD526-FCC2-4659-8169-5463896BF1E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231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BB6E6A5-8D84-4C8F-AB45-D01FE4964683}" type="datetime1">
              <a:rPr lang="en-ZA" smtClean="0"/>
              <a:t>2016/07/06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0991819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6860AE3-0797-4C74-9812-609EA5B367A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173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8528FF6-2291-43D6-8A58-1CDA56214D8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3016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A3536E0-6AEF-4968-B626-C306A260C8F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77523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63F1689-24F5-4C63-B41F-3F00A501038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3412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577FD8C-04F5-49BB-B5CE-D5804AEA7DC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75495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CDAA2FB-47AF-4D38-89D2-ED0AFBFF336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5668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1CB8947-85C1-40CB-A2E0-D6AFA6A5AF9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483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991CDE4-2EEE-4B3F-A9CD-5348328CD51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3920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B86F0AE-2333-42F1-8B50-EEA596A9C79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8485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36B2B8B-FE76-4FB0-A32D-23D3000A687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648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89112B6-893C-45CB-8521-1D95AD3EB5E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4557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6223B2A-07FD-4766-ACFA-A19B3B81CB4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497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425EAF1-C4CA-46E2-AC77-176C8CE6EA9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1692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D4F0E87-FBC7-4486-A213-9E614802510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1153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E196333-2938-4189-A6A2-3F7D7C11B20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0437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0F57C7A-B83A-4E5C-B051-3134FD0BF09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2359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03EF2B9-F3BB-4276-919B-49801A4A167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480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2D7439C-4DA9-4BB3-BCE2-C2A567C8C45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08840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CB7AA23-97F3-496A-A788-B96534C924C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979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1E0AE99-F058-41DB-B75D-2EB15E6C654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36510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F7E8584-FA0E-45A3-9A3E-A20E6C26CA7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043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C4CFDF0-FE6F-4461-8FEE-E5263BDC1F3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37581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F91CB27-FB6F-4B77-A93F-BA270920293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335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8DE1CE2-EEE9-4DAF-9C1D-CAE3E917FC9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1028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6FC68FB-9D3C-4E62-B51C-D1777F5269F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7429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CE8C0F3-2BA6-419D-AE00-7D5F84521F0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3839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8C647A0-545A-456A-A541-129E35D0224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9082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D1ADCF4-5BC6-495C-9875-95D41B82BF9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6538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EB60DBF-8EC7-4C38-BFB6-98849FBE021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015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6470B98-82E4-4372-9567-33FE52D17DD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39981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559374C-F810-4568-92D6-C410BAFCE6F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9428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C38C5BB-3E77-4F52-B11F-8A631A57E6A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628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5922A04-2F5E-4A0B-8D0D-912F5FF116B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05713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F81037E-3C78-425F-9DDD-157E98A67D4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0953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299CFBA-AC0B-4976-BFF8-DA9F4C4D435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829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DD0D2F8-C821-4DC9-A755-71556CED8E1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98697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6638084-E7BE-47F5-A274-DEFD8F24FB7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7735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0E0928F-B94C-4E24-A37F-D4835132F88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7752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32921D0-4109-4C05-B097-4A7023B11F3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28142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2B0AC6C-75FF-4392-9D00-FE26AD8579E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6536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034CEF1-5D1E-4955-A627-E51F2D588FE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71824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6732B91-7870-4C38-82D9-ECAC88357ED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9457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EFB89E1-B659-49C4-9FD1-E28756BF90C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041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DAC282D-9D3A-48F5-AACC-626B730BE9A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64316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C54B317-71E5-4A00-BAB4-E8C5D0AAC47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720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0FA16E4-43FF-44F4-87B5-32380B6BE93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0127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F5E7E97-19ED-49AA-B1C1-659F749F124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3199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AF9BECF-921B-4DC0-AD32-AC264BF4B49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9770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8269BC5-3193-4A9F-B80B-5A038DAC6D0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70672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5F06585-BB20-41F6-B3DB-54DFE33D1B6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76136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69F633C-E5BF-49FA-B767-A0F2FF0B9F5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1424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DA06098-682E-46AE-8E69-F9396BB3A12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5123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CB4405A-700C-46DA-BA67-3D939D8EA07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83645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32B72A6-1716-4F19-BAC4-EBC79F4CD32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5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E29B345-CE6B-4469-BAA3-4B1982246C8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80830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7486F2C-6CFC-456C-A5E8-1C0AA546372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353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424FA2D-63C9-463C-B132-D099AD711DD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89599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A102438-03A3-45F6-8CF3-716F704A492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1589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8A0AC1E-D03B-4343-9C5D-2D2EA7546C3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37874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F77864A-42C8-40FC-B4D0-3FDE6254228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23683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B069764-DFB2-4F3B-A442-7DD42F8CCB6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34349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EAD8DFF-11A1-4A1D-A6E2-77DA6774609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6867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53E8982-5322-4754-98E8-F4FA420F4B5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93275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7B86934-9E0F-4871-B166-6D267190EFE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34064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546B179-A21A-4D5C-BC88-6F80A193F5A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74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20837E6-C9F8-4631-84A2-AB135A85D11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37640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E9D35F9-6C3B-4564-B4A9-BF8CDB267D2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65403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2C0C78A-1F0F-4DAE-BFDB-E21AE1BEEAE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67489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7574725-E918-45D4-9A54-35F466325FB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3710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7AFF5C2-4051-42E7-9C0D-8CE6F2A4AFA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1498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6A416BC-EE52-4E68-ACC8-670547C551C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7589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13D7310-93E0-4685-B0AB-B6BB992B7E1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35739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7454DA8-A9EB-4DCD-A297-3D2CE2D6A08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55862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BBF2339-B1BE-4696-8ED8-A445D39BC70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72316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2EECB6D-D18E-46A9-81D4-A0D077B4D0D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73414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583A643-8A85-4F85-BEC9-6F88AC6A58B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84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0419CBE-4E38-47D3-AC8D-A08EAF0116C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03439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3621288-3B69-46B1-8C48-73C34A74DBC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71619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3A05B58-9404-418D-A7EE-A9C2E56303A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042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6C895F2-18D3-4F5A-B5B0-A546B641653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7805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4D83828-9DDC-4527-90F1-62D0F4CAD6B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5605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C2FC753-02B1-4880-9B75-F51878163EF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0251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74EDD9C-A84A-4675-822E-B7582A85777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48414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2406E2F-9257-459E-BB3E-6E5AC8CE13D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20435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5B5D502-2AC2-4497-8B72-BDC1949FF1D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16568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BCC13D5-1BE7-479B-A985-1417A3BA432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9063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8760D5B-0050-4B46-9452-7D515451C5A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531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5E114E4-D78F-4C62-9F51-6216DDDF2CCB}" type="datetime1">
              <a:rPr lang="en-ZA" smtClean="0"/>
              <a:t>2016/07/06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6330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ED83BB5-CE09-4FA6-9ED9-076656D20CD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3110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AF339E0-068F-47AB-844C-EC5002F5CCB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1631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3864FD7-FF95-45F9-BEFE-13CA29CF75D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5552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CCBBB14-1848-4B6E-A2AC-59E2DCB3AA6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4342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50DCF39-CE38-4CCD-BCDC-780CCAD1E72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588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FCF959B-24B5-4B85-A0A9-5D028156125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1942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7BBC6DB-7BE7-4760-A7C5-B8D99B0B4FC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15251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F9D7A11-890A-4805-B945-4D8C7E9EB25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58807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A78FDBD-AEDA-497A-8D44-5FF126751F5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761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F325BFA-16B7-40F1-9572-C478F2B54EF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93463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FDB56A7-E93E-48D3-8B65-4BA0304B0EC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11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6C1EC0A-2C5B-4DA5-8F41-F007043CFCB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5779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E46107B-6F90-4363-8238-A9D8556D51E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3697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1836366-15A9-4E87-A583-95A13B6437D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2469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B928777-64AE-4DF3-BBF4-AB0C6FED5C7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11750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3BD6A35-1ABF-4515-A9FD-5F7D8586542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091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5E2DAA2-7D07-4C60-85B6-C1CFC9C411B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0429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2465F8C-798B-435B-903A-75EF1F59E4C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0065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B87C360-DCBC-40BD-B574-6687A36078F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38160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FB5F060-01EC-405B-A9B3-6B550ADC99C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01751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AB5D536-1302-40EC-8F47-6E2FD1B94C0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3971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74449B6-BD00-4988-B909-CF985E8A95C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86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FCD9DCC-6A7B-4B25-8BE5-AF162ED460D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81066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1658F16-7AF4-4354-BD4E-86CD24C2EAF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27532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FD054EB-0124-4AA9-B163-BBF856764A6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27037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6" y="1236665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5443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6" y="3970339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77"/>
            </a:lvl1pPr>
            <a:lvl2pPr marL="414772" indent="0" algn="ctr">
              <a:buNone/>
              <a:defRPr sz="1814"/>
            </a:lvl2pPr>
            <a:lvl3pPr marL="829544" indent="0" algn="ctr">
              <a:buNone/>
              <a:defRPr sz="1633"/>
            </a:lvl3pPr>
            <a:lvl4pPr marL="1244316" indent="0" algn="ctr">
              <a:buNone/>
              <a:defRPr sz="1452"/>
            </a:lvl4pPr>
            <a:lvl5pPr marL="1659087" indent="0" algn="ctr">
              <a:buNone/>
              <a:defRPr sz="1452"/>
            </a:lvl5pPr>
            <a:lvl6pPr marL="2073859" indent="0" algn="ctr">
              <a:buNone/>
              <a:defRPr sz="1452"/>
            </a:lvl6pPr>
            <a:lvl7pPr marL="2488631" indent="0" algn="ctr">
              <a:buNone/>
              <a:defRPr sz="1452"/>
            </a:lvl7pPr>
            <a:lvl8pPr marL="2903403" indent="0" algn="ctr">
              <a:buNone/>
              <a:defRPr sz="1452"/>
            </a:lvl8pPr>
            <a:lvl9pPr marL="3318175" indent="0" algn="ctr">
              <a:buNone/>
              <a:defRPr sz="1452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1712E54-48E1-4682-A7B9-5DBFE2D0A33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6371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4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4" y="2012951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6F01448-3276-4481-A884-6BEB9E5E55D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85547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64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5443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64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77">
                <a:solidFill>
                  <a:schemeClr val="tx1">
                    <a:tint val="75000"/>
                  </a:schemeClr>
                </a:solidFill>
              </a:defRPr>
            </a:lvl1pPr>
            <a:lvl2pPr marL="414772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2pPr>
            <a:lvl3pPr marL="829544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3pPr>
            <a:lvl4pPr marL="1244316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4pPr>
            <a:lvl5pPr marL="1659087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5pPr>
            <a:lvl6pPr marL="2073859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6pPr>
            <a:lvl7pPr marL="2488631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7pPr>
            <a:lvl8pPr marL="2903403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8pPr>
            <a:lvl9pPr marL="3318175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3BA1DDF-E0CE-40FC-ABFA-219E93C0DE0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2150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4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1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14" y="2012951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36C1D54-69AA-40D2-ABBE-8853A572C3A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8423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1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4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6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6" y="2760664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4E7A9B5-AA5E-4CF3-80D6-93E3D3FC278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90273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4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3415EA1-BCC4-43D5-81B2-124D0B1A68A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6025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2E18DF1-9CFC-4A41-A7E0-03E3D3EDAFA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818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2903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1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2"/>
            </a:lvl1pPr>
            <a:lvl2pPr marL="414772" indent="0">
              <a:buNone/>
              <a:defRPr sz="1270"/>
            </a:lvl2pPr>
            <a:lvl3pPr marL="829544" indent="0">
              <a:buNone/>
              <a:defRPr sz="1089"/>
            </a:lvl3pPr>
            <a:lvl4pPr marL="1244316" indent="0">
              <a:buNone/>
              <a:defRPr sz="907"/>
            </a:lvl4pPr>
            <a:lvl5pPr marL="1659087" indent="0">
              <a:buNone/>
              <a:defRPr sz="907"/>
            </a:lvl5pPr>
            <a:lvl6pPr marL="2073859" indent="0">
              <a:buNone/>
              <a:defRPr sz="907"/>
            </a:lvl6pPr>
            <a:lvl7pPr marL="2488631" indent="0">
              <a:buNone/>
              <a:defRPr sz="907"/>
            </a:lvl7pPr>
            <a:lvl8pPr marL="2903403" indent="0">
              <a:buNone/>
              <a:defRPr sz="907"/>
            </a:lvl8pPr>
            <a:lvl9pPr marL="3318175" indent="0">
              <a:buNone/>
              <a:defRPr sz="90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3CBEF31-589F-4791-B521-F9F73AAF9D7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5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60CB801-0087-4D36-9053-EA348CD5C19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8894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2903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1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03"/>
            </a:lvl1pPr>
            <a:lvl2pPr marL="414772" indent="0">
              <a:buNone/>
              <a:defRPr sz="2540"/>
            </a:lvl2pPr>
            <a:lvl3pPr marL="829544" indent="0">
              <a:buNone/>
              <a:defRPr sz="2177"/>
            </a:lvl3pPr>
            <a:lvl4pPr marL="1244316" indent="0">
              <a:buNone/>
              <a:defRPr sz="1814"/>
            </a:lvl4pPr>
            <a:lvl5pPr marL="1659087" indent="0">
              <a:buNone/>
              <a:defRPr sz="1814"/>
            </a:lvl5pPr>
            <a:lvl6pPr marL="2073859" indent="0">
              <a:buNone/>
              <a:defRPr sz="1814"/>
            </a:lvl6pPr>
            <a:lvl7pPr marL="2488631" indent="0">
              <a:buNone/>
              <a:defRPr sz="1814"/>
            </a:lvl7pPr>
            <a:lvl8pPr marL="2903403" indent="0">
              <a:buNone/>
              <a:defRPr sz="1814"/>
            </a:lvl8pPr>
            <a:lvl9pPr marL="3318175" indent="0">
              <a:buNone/>
              <a:defRPr sz="1814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2"/>
            </a:lvl1pPr>
            <a:lvl2pPr marL="414772" indent="0">
              <a:buNone/>
              <a:defRPr sz="1270"/>
            </a:lvl2pPr>
            <a:lvl3pPr marL="829544" indent="0">
              <a:buNone/>
              <a:defRPr sz="1089"/>
            </a:lvl3pPr>
            <a:lvl4pPr marL="1244316" indent="0">
              <a:buNone/>
              <a:defRPr sz="907"/>
            </a:lvl4pPr>
            <a:lvl5pPr marL="1659087" indent="0">
              <a:buNone/>
              <a:defRPr sz="907"/>
            </a:lvl5pPr>
            <a:lvl6pPr marL="2073859" indent="0">
              <a:buNone/>
              <a:defRPr sz="907"/>
            </a:lvl6pPr>
            <a:lvl7pPr marL="2488631" indent="0">
              <a:buNone/>
              <a:defRPr sz="907"/>
            </a:lvl7pPr>
            <a:lvl8pPr marL="2903403" indent="0">
              <a:buNone/>
              <a:defRPr sz="907"/>
            </a:lvl8pPr>
            <a:lvl9pPr marL="3318175" indent="0">
              <a:buNone/>
              <a:defRPr sz="90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92C1CD4-1897-4D14-9377-2E3A7B68382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2959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4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4" y="2012951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B1B43D3-6862-4D0C-8F5D-612AC888F82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5022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6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4" y="403226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D8B1BE4-F2F5-4E8F-A0BE-7DFA4B46E60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4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6787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64AE8BE-938D-4751-8F80-5A13DDF15B6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06587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6EE8139-6673-4E8B-8E6C-0EDDAF968DA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5703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8F136B5-F85C-44B4-A5AC-D90802F4B61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92884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8E15648-CAF0-4FBF-B854-28CCA29C887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195454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3B9587A-5B82-40EB-B708-42CFC571BEF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110942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343B5EA-30E1-43B5-BDB2-A15C51CAE8C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66397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CE37B6E-FC08-4E03-9C05-A0CDD68418D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84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4DC6CDC-34B0-474D-9D94-463FE8C982A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88032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A5A716F-748A-4397-865A-5E8DA3AE50B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52762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7C65077-795F-46C5-8805-474778726A7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5869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D83FE4E-6509-4CA1-89CA-B395465943B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55447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E761589-ED04-4C5F-91E7-6BE069AFD57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6360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A9DD3E5-D6C0-4D72-B083-4D619F0F756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1377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0998B73-FC9E-4D0A-AAF0-2C8BCE14BE5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539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9D60320-FB35-4341-AFA7-960B4C667D2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2496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509C602-2199-4BF6-8946-32C6E7410D3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1464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DAA3EC9-D8CC-4788-9E03-328E4923894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93441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445A5FF-A9B1-4632-8D4E-9E473B83206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8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15F7870-5B90-4A0C-B90C-6CEBE0B218B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7962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BDF8E39-C510-4831-9533-C3D8C50975B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3371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4BF0291-1564-4D82-BA49-68BCB5C80FD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223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D57F2B2-AD9F-4EAC-99FE-5022008C348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20402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D03F925-5746-4C9F-B960-BDFF24F9A80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6921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343BA43-08FF-46D0-AC52-6DF1F52E7C0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119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84FE4EB-DB9C-4ACF-83DF-09A88DDE95B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608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427EEAC-5F03-43B7-9D9F-92656C766EF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918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7AB8505-088F-4E03-B0FC-2BB04B92130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694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858A8BF-9C77-4169-B68C-0242DE4A638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2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1922BF7-B8C1-47DD-B910-650CC0FD1F8A}" type="datetime1">
              <a:rPr lang="en-ZA" smtClean="0"/>
              <a:t>2016/07/06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0289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5CBB137-58B4-4A17-BFBC-94BCB8CE264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565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2F09129-81F0-4A74-BE1F-978739F631F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8249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2211738-91AB-46BC-B233-732D9F35067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4689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544AD0E-C8D8-4FCF-9481-EA018139B88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5664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4E0E978-38AD-40D0-A43D-3A7DDB9CCDC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625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02F2A0C-7B81-499D-B237-BC3C90C03D0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72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BB831F9-D2DB-4DD7-A07B-122117FADCF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175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7568F09-7F22-4B20-B092-B340BC26CED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712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B554EA8-E6AA-4BAE-890D-F26CD619F97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8647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8D703F5-5014-45C7-B16B-1401BAB8DD6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8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6599D5A-4C14-426A-BCEF-C468B62A78F9}" type="datetime1">
              <a:rPr lang="en-ZA" smtClean="0"/>
              <a:t>2016/07/06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599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CDE7668-5744-476B-A988-E38AB0B4D69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9304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7CCF8E2-3D39-4181-BAC5-C34DAAC6123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3298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F172A3A-2976-49A4-AAF7-CBB9807062B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2080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89FC6BC-DD03-4C0C-8AF3-E2FADBDAE0B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1411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2E662D5-4FCA-4521-984E-F8C45D52E78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5775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5B02FDD-6077-40CD-86FF-AB0B7541A6D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9851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81120BE-3BE8-4419-AEF4-DE2E3378354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3891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A37564F-2C01-4A86-9C5E-6A60E00B9BA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5115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E27FE7A-3DF0-4381-8973-F3295506F61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6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8453A22-A863-4755-8AD7-FAB67E73B17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64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B9810D7-6E23-4F4C-9AEA-786AB5A53E27}" type="datetime1">
              <a:rPr lang="en-ZA" smtClean="0"/>
              <a:t>2016/07/06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61466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04B85F7-9A09-4EAC-98E0-B323A0F3038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2613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60073E9-0CEB-4263-A3C6-2D1AD101EF0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13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5A2241B-D119-4459-B19E-E604B7BFB37B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9057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1BCD7A3-A3BC-45BB-BB9B-7DDD763F460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080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12D622E-D55B-41C3-BBB1-746B3253C74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192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E71C2DF-D4AA-4F4D-AE9B-8C49EA0A5C5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320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9ECFBAE-DF7B-405F-B98B-A5F848C6635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688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65A0992-A9FC-43F2-8F86-9E7A8999DE6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0129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4863970-D52C-4C68-AF5D-528F16ADDCD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1898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DB1D43F-D5A1-4C3D-B12D-DFCFD306E02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65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8AD0578-6739-4B68-AA0D-308CF70892F5}" type="datetime1">
              <a:rPr lang="en-ZA" smtClean="0"/>
              <a:t>2016/07/06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580355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32C5821-AE8E-4F0C-AAF3-A667E78FBBE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1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4F976AE-101C-43DB-8CF9-AD6D77C0189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1150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65274D4-1977-4B47-A104-59EE3D31C76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628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20DAC6F-967C-497E-B467-C55714601F30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2317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D165C06-FA8F-4F5C-A01B-C01B27A9CC1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838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0AA9EA1-16B3-4BAD-8AC2-89EDD87C35B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6943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893DFC7-22ED-4DD9-91CD-776CB47A87D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9212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22E88F2-4ECC-45F8-9455-A70DA8E7AE6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1600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E8B34634-70C1-4F3E-8985-E3F0BD046FB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521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2FFBBF8-ABB0-41EF-AE59-E3A0E3A16B5A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99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D738BA3-8A2C-4E49-8F21-D38A0DB83D7B}" type="datetime1">
              <a:rPr lang="en-ZA" smtClean="0"/>
              <a:t>2016/07/06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74953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CA6BF9B-2EA1-4004-B641-42F9CB75F6A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340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DEFDB33-D6FE-49C6-B1DC-AF08373CA76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0092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58F36C8-5F5E-49D0-894B-46350B7A374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7945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DC9405B-D715-4EDB-8CCB-58344D03F8B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9124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698B1D6-2767-4A47-8302-51FFE6E325A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117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5C6990B-6392-4AEA-BE2A-F0373681D5D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0073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0CBEB34-43DF-4A46-8FB2-41B525CF614E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007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1421956-FA81-4D73-9141-DC8CC1F7B87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4407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1AF466C2-46FE-4C1F-9AA7-760A336FA689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5688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537A756-6E0D-47D5-B6F2-B6D52165A397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7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9954B49-5268-459B-8293-EB13488CBA8E}" type="datetime1">
              <a:rPr lang="en-ZA" smtClean="0"/>
              <a:t>2016/07/06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006744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06BD70A-091F-42A5-A2B9-CEAE042C4B5F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3719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38D86477-A13E-4555-9080-B703F242D9F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435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EDAE269-4FD6-4E6E-B153-351A3ACE3A0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427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189A0DD-A155-46FF-9304-1E87D8B9ADFD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450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054269D-1BF6-4C6E-B095-A80D223F9FC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7289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0498F1F4-1EDA-41E3-9F72-CBED98FA12C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688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97DA5BC-AFE8-47B6-A99E-80A13696F3A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4304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E6C4B92-62B3-4670-854A-B6113AA459D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0411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2F5AD48-BE38-4A5A-945C-51DDBE9EF2C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8524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750" y="403227"/>
            <a:ext cx="2305050" cy="640556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34" y="403227"/>
            <a:ext cx="6764337" cy="64055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62B26C33-2DD8-4657-99AA-01B88DA9F192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2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58861CB2-9D00-447B-95F9-DCFED399EA82}" type="datetime1">
              <a:rPr lang="en-ZA" smtClean="0"/>
              <a:t>2016/07/06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367285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9" y="1236687"/>
            <a:ext cx="8018463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9" y="3970344"/>
            <a:ext cx="8018463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76CEE22C-E435-4FA2-B290-42FF775BF7A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5575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C8D388FB-E337-4398-BB14-14C83F6F3CD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9758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884386"/>
            <a:ext cx="9220200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5059386"/>
            <a:ext cx="9220200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D3C640CE-6E38-44FC-AF34-FF8716FC3C16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0886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2012954"/>
            <a:ext cx="453390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1334" y="2012954"/>
            <a:ext cx="4535487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56297EC-DB42-4F9F-B4FF-EAF4BD5C0125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2821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2" y="403225"/>
            <a:ext cx="9221788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760665"/>
            <a:ext cx="4522788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9" y="1852613"/>
            <a:ext cx="4545013" cy="9080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9" y="2760665"/>
            <a:ext cx="4545013" cy="4062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2B588EBF-C7D8-4A6A-BC1A-0B94D15D7551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805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919A8E2E-0C6E-4942-9790-9282D11ED328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5319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42BA178C-AB0D-481E-98A4-970F08DA2D8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92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F62820EC-9092-4B8F-8DF2-41422D9771F3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37905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5034" y="1089026"/>
            <a:ext cx="541337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89CB4FA2-1D1C-49B7-9CE5-82113ABE4F44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5648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17" y="403225"/>
            <a:ext cx="9221787" cy="1460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7" y="2012954"/>
            <a:ext cx="9221787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BEF02D68-2FF6-431F-A40D-D14AF9695F7C}" type="datetime1">
              <a:rPr lang="en-ZA" smtClean="0">
                <a:solidFill>
                  <a:prstClr val="black"/>
                </a:solidFill>
              </a:rPr>
              <a:t>2016/07/06</a:t>
            </a:fld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717" y="7007225"/>
            <a:ext cx="3608387" cy="401638"/>
          </a:xfrm>
          <a:prstGeom prst="rect">
            <a:avLst/>
          </a:prstGeom>
        </p:spPr>
        <p:txBody>
          <a:bodyPr/>
          <a:lstStyle/>
          <a:p>
            <a:endParaRPr lang="en-ZA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‹#›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40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image" Target="../media/image2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image" Target="../media/image2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image" Target="../media/image2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image" Target="../media/image2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2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image" Target="../media/image2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image" Target="../media/image2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Relationship Id="rId14" Type="http://schemas.openxmlformats.org/officeDocument/2006/relationships/image" Target="../media/image2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image" Target="../media/image2.jpe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Relationship Id="rId14" Type="http://schemas.openxmlformats.org/officeDocument/2006/relationships/image" Target="../media/image2.jpe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image" Target="../media/image2.jpe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image" Target="../media/image2.jpe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46.xml"/><Relationship Id="rId7" Type="http://schemas.openxmlformats.org/officeDocument/2006/relationships/slideLayout" Target="../slideLayouts/slideLayout25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45.xml"/><Relationship Id="rId1" Type="http://schemas.openxmlformats.org/officeDocument/2006/relationships/slideLayout" Target="../slideLayouts/slideLayout244.xml"/><Relationship Id="rId6" Type="http://schemas.openxmlformats.org/officeDocument/2006/relationships/slideLayout" Target="../slideLayouts/slideLayout249.xml"/><Relationship Id="rId11" Type="http://schemas.openxmlformats.org/officeDocument/2006/relationships/slideLayout" Target="../slideLayouts/slideLayout254.xml"/><Relationship Id="rId5" Type="http://schemas.openxmlformats.org/officeDocument/2006/relationships/slideLayout" Target="../slideLayouts/slideLayout248.xml"/><Relationship Id="rId10" Type="http://schemas.openxmlformats.org/officeDocument/2006/relationships/slideLayout" Target="../slideLayouts/slideLayout253.xml"/><Relationship Id="rId4" Type="http://schemas.openxmlformats.org/officeDocument/2006/relationships/slideLayout" Target="../slideLayouts/slideLayout247.xml"/><Relationship Id="rId9" Type="http://schemas.openxmlformats.org/officeDocument/2006/relationships/slideLayout" Target="../slideLayouts/slideLayout252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40563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42170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309611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1026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65518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732536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1337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10607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54300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04438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56511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88213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419319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42711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92528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29544" rtl="0" eaLnBrk="1" latinLnBrk="0" hangingPunct="1">
        <a:lnSpc>
          <a:spcPct val="90000"/>
        </a:lnSpc>
        <a:spcBef>
          <a:spcPct val="0"/>
        </a:spcBef>
        <a:buNone/>
        <a:defRPr sz="39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7386" indent="-207386" algn="l" defTabSz="829544" rtl="0" eaLnBrk="1" latinLnBrk="0" hangingPunct="1">
        <a:lnSpc>
          <a:spcPct val="90000"/>
        </a:lnSpc>
        <a:spcBef>
          <a:spcPts val="907"/>
        </a:spcBef>
        <a:buFont typeface="Arial" panose="020B0604020202020204" pitchFamily="34" charset="0"/>
        <a:buChar char="•"/>
        <a:defRPr sz="2540" kern="1200">
          <a:solidFill>
            <a:schemeClr val="tx1"/>
          </a:solidFill>
          <a:latin typeface="+mn-lt"/>
          <a:ea typeface="+mn-ea"/>
          <a:cs typeface="+mn-cs"/>
        </a:defRPr>
      </a:lvl1pPr>
      <a:lvl2pPr marL="622158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2177" kern="1200">
          <a:solidFill>
            <a:schemeClr val="tx1"/>
          </a:solidFill>
          <a:latin typeface="+mn-lt"/>
          <a:ea typeface="+mn-ea"/>
          <a:cs typeface="+mn-cs"/>
        </a:defRPr>
      </a:lvl2pPr>
      <a:lvl3pPr marL="1036930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451701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866473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281245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696017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3110789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525561" indent="-207386" algn="l" defTabSz="829544" rtl="0" eaLnBrk="1" latinLnBrk="0" hangingPunct="1">
        <a:lnSpc>
          <a:spcPct val="90000"/>
        </a:lnSpc>
        <a:spcBef>
          <a:spcPts val="454"/>
        </a:spcBef>
        <a:buFont typeface="Arial" panose="020B0604020202020204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93560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51980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27004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45336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11714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423132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43620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1199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" y="-1207"/>
            <a:ext cx="10693908" cy="7562088"/>
          </a:xfrm>
          <a:prstGeom prst="rect">
            <a:avLst/>
          </a:prstGeom>
          <a:blipFill>
            <a:blip r:embed="rId1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22447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5786" y="2127584"/>
            <a:ext cx="82333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REDUCTION OF COMPENSATION OF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EMPLOYEES (CoE)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EXPENDITURE OVER 2017 MTEF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en-ZA" sz="2400" b="1" dirty="0">
                <a:latin typeface="Arial" pitchFamily="34" charset="0"/>
                <a:cs typeface="Arial" pitchFamily="34" charset="0"/>
              </a:rPr>
            </a:br>
            <a:r>
              <a:rPr lang="en-ZA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en-ZA" sz="2400" b="1" dirty="0">
                <a:latin typeface="Arial" pitchFamily="34" charset="0"/>
                <a:cs typeface="Arial" pitchFamily="34" charset="0"/>
              </a:rPr>
            </a:b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BUDGET GUIDELINES WORKSHOP</a:t>
            </a:r>
            <a:br>
              <a:rPr lang="en-ZA" sz="2400" b="1" dirty="0" smtClean="0">
                <a:latin typeface="Arial" pitchFamily="34" charset="0"/>
                <a:cs typeface="Arial" pitchFamily="34" charset="0"/>
              </a:rPr>
            </a:b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ZA" sz="2400" b="1" dirty="0" smtClean="0">
                <a:latin typeface="Arial" pitchFamily="34" charset="0"/>
                <a:cs typeface="Arial" pitchFamily="34" charset="0"/>
              </a:rPr>
              <a:t>7 JULY 2016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40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601" y="978705"/>
            <a:ext cx="976226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Purpose</a:t>
            </a: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Background </a:t>
            </a: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Human Resource Management Plan (HRMP)</a:t>
            </a: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Annual Recruitment Plan (ARP)</a:t>
            </a: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Provincial Coordinating Monitoring Team (PCMT) Process</a:t>
            </a: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lvl="0" indent="-2286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Conclusion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rabicPeriod"/>
            </a:pPr>
            <a:endParaRPr lang="en-ZA" sz="2400" dirty="0" smtClean="0">
              <a:solidFill>
                <a:srgbClr val="FFC000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50968" y="102143"/>
            <a:ext cx="6888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800" b="1" dirty="0">
                <a:solidFill>
                  <a:srgbClr val="F7964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PRESENTATION OUTLINE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205422" y="6351905"/>
            <a:ext cx="2405062" cy="401638"/>
          </a:xfrm>
        </p:spPr>
        <p:txBody>
          <a:bodyPr/>
          <a:lstStyle/>
          <a:p>
            <a:pPr algn="ctr"/>
            <a:fld id="{A1A3D4F6-16A1-45B6-9552-77C2E80A16ED}" type="slidenum">
              <a:rPr lang="en-ZA" smtClean="0">
                <a:solidFill>
                  <a:prstClr val="white"/>
                </a:solidFill>
              </a:rPr>
              <a:pPr algn="ctr"/>
              <a:t>2</a:t>
            </a:fld>
            <a:endParaRPr lang="en-Z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4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133949"/>
            <a:ext cx="10043161" cy="450215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PURPOSE</a:t>
            </a:r>
            <a:endParaRPr lang="en-ZA" sz="1800" dirty="0">
              <a:solidFill>
                <a:srgbClr val="94734E">
                  <a:lumMod val="50000"/>
                </a:srgb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38" y="533723"/>
            <a:ext cx="10329862" cy="56537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ZA" sz="1960" dirty="0">
                <a:latin typeface="Arial"/>
              </a:rPr>
              <a:t>Objective of 2017 MTEF budget process is to reduce to Compensation of Employees (CoE) expenditure from the current budgeted 66 per cent in 2016/17 to 60 per cent in 2019/20.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endParaRPr lang="en-ZA" sz="1800" dirty="0" smtClean="0">
              <a:latin typeface="Arial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SzPct val="130000"/>
              <a:buNone/>
            </a:pPr>
            <a:endParaRPr lang="en-ZA" sz="600" dirty="0" smtClean="0">
              <a:latin typeface="Arial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ZA" sz="1960" dirty="0" smtClean="0">
                <a:latin typeface="Arial"/>
              </a:rPr>
              <a:t>Departments to note the contents of the NT and PT 2017 MTEF guidelines and Guidelines for Costing and Budgeting for CoE.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ZA" sz="1960" dirty="0">
                <a:latin typeface="Arial"/>
              </a:rPr>
              <a:t>CoE budget of departments was cut over the 2016 MTEF. This is therefore the ceiling for CoE </a:t>
            </a:r>
            <a:r>
              <a:rPr lang="en-ZA" sz="1960" dirty="0" smtClean="0">
                <a:latin typeface="Arial"/>
              </a:rPr>
              <a:t>budgets </a:t>
            </a:r>
            <a:r>
              <a:rPr lang="en-ZA" sz="1960" dirty="0">
                <a:latin typeface="Arial"/>
              </a:rPr>
              <a:t>over the 2017 MTEF.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US" sz="1960" dirty="0" smtClean="0">
                <a:latin typeface="Arial"/>
              </a:rPr>
              <a:t>Province </a:t>
            </a:r>
            <a:r>
              <a:rPr lang="en-US" sz="1960" dirty="0" smtClean="0">
                <a:latin typeface="Arial"/>
              </a:rPr>
              <a:t>intensified the scrutiny </a:t>
            </a:r>
            <a:r>
              <a:rPr lang="en-US" sz="1960" dirty="0">
                <a:latin typeface="Arial"/>
              </a:rPr>
              <a:t>of Annual Recruitment Plan (ARPs) by the Provincial Coordinating and Monitoring </a:t>
            </a:r>
            <a:r>
              <a:rPr lang="en-US" sz="1960" dirty="0" smtClean="0">
                <a:latin typeface="Arial"/>
              </a:rPr>
              <a:t>Team </a:t>
            </a:r>
            <a:r>
              <a:rPr lang="en-US" sz="1960" dirty="0">
                <a:latin typeface="Arial"/>
              </a:rPr>
              <a:t>(PCMT</a:t>
            </a:r>
            <a:r>
              <a:rPr lang="en-US" sz="1960" dirty="0" smtClean="0">
                <a:latin typeface="Arial"/>
              </a:rPr>
              <a:t>) in 2016/17 before approving posts to be filled.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US" sz="1960" dirty="0" smtClean="0">
                <a:latin typeface="Arial"/>
              </a:rPr>
              <a:t>Departments to absorb the additional ICS increase of 0.6 per cent for </a:t>
            </a:r>
            <a:r>
              <a:rPr lang="en-US" sz="1960" dirty="0" smtClean="0">
                <a:latin typeface="Arial"/>
              </a:rPr>
              <a:t>levels </a:t>
            </a:r>
            <a:r>
              <a:rPr lang="en-US" sz="1960" dirty="0" smtClean="0">
                <a:latin typeface="Arial"/>
              </a:rPr>
              <a:t>1 to 12 in 2016/17 and subsequent carry through costs. </a:t>
            </a:r>
            <a:endParaRPr lang="en-US" sz="1960" dirty="0" smtClean="0">
              <a:latin typeface="Arial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US" sz="1960" dirty="0" smtClean="0">
                <a:latin typeface="Arial"/>
              </a:rPr>
              <a:t>Departments must reprioritize </a:t>
            </a:r>
            <a:r>
              <a:rPr lang="en-US" sz="1960" dirty="0" smtClean="0">
                <a:latin typeface="Arial"/>
              </a:rPr>
              <a:t>and manage growths </a:t>
            </a:r>
            <a:r>
              <a:rPr lang="en-US" sz="1960" dirty="0">
                <a:latin typeface="Arial"/>
              </a:rPr>
              <a:t>/ increases from existing </a:t>
            </a:r>
            <a:r>
              <a:rPr lang="en-US" sz="1960" dirty="0" smtClean="0">
                <a:latin typeface="Arial"/>
              </a:rPr>
              <a:t>baselines.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US" sz="1960" dirty="0" smtClean="0">
                <a:solidFill>
                  <a:prstClr val="black"/>
                </a:solidFill>
                <a:latin typeface="Arial"/>
                <a:ea typeface="Times New Roman"/>
              </a:rPr>
              <a:t>Since Office of the Premier (OTP) is advertising posts for </a:t>
            </a:r>
            <a:r>
              <a:rPr lang="en-US" sz="1960" dirty="0">
                <a:solidFill>
                  <a:prstClr val="black"/>
                </a:solidFill>
                <a:latin typeface="Arial"/>
                <a:ea typeface="Times New Roman"/>
              </a:rPr>
              <a:t>appointments aligned to </a:t>
            </a:r>
            <a:r>
              <a:rPr lang="en-US" sz="1960" dirty="0" smtClean="0">
                <a:solidFill>
                  <a:prstClr val="black"/>
                </a:solidFill>
                <a:latin typeface="Arial"/>
                <a:ea typeface="Times New Roman"/>
              </a:rPr>
              <a:t>approved ARPs </a:t>
            </a:r>
            <a:r>
              <a:rPr lang="en-US" sz="1960" dirty="0">
                <a:solidFill>
                  <a:prstClr val="black"/>
                </a:solidFill>
                <a:latin typeface="Arial"/>
                <a:ea typeface="Times New Roman"/>
              </a:rPr>
              <a:t>for the 2017 </a:t>
            </a:r>
            <a:r>
              <a:rPr lang="en-US" sz="1960" dirty="0" smtClean="0">
                <a:solidFill>
                  <a:prstClr val="black"/>
                </a:solidFill>
                <a:latin typeface="Arial"/>
                <a:ea typeface="Times New Roman"/>
              </a:rPr>
              <a:t>MTEF departments must protect </a:t>
            </a:r>
            <a:r>
              <a:rPr lang="en-US" sz="1960" dirty="0">
                <a:solidFill>
                  <a:prstClr val="black"/>
                </a:solidFill>
                <a:latin typeface="Arial"/>
                <a:ea typeface="Times New Roman"/>
              </a:rPr>
              <a:t>the budget allocated for </a:t>
            </a:r>
            <a:r>
              <a:rPr lang="en-US" sz="1960" dirty="0" smtClean="0">
                <a:solidFill>
                  <a:prstClr val="black"/>
                </a:solidFill>
                <a:latin typeface="Arial"/>
                <a:ea typeface="Times New Roman"/>
              </a:rPr>
              <a:t>advertisements (recruitment).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US" sz="1960" dirty="0" smtClean="0">
                <a:solidFill>
                  <a:prstClr val="black"/>
                </a:solidFill>
                <a:latin typeface="Arial"/>
              </a:rPr>
              <a:t>Departments to note the revision of key cost drivers of wage agreement over 2017 MTEF (Cost of Living Adjustment, Medical, Housing)</a:t>
            </a:r>
            <a:endParaRPr lang="en-ZA" sz="1960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264318" y="6321425"/>
            <a:ext cx="2405062" cy="401638"/>
          </a:xfrm>
        </p:spPr>
        <p:txBody>
          <a:bodyPr/>
          <a:lstStyle/>
          <a:p>
            <a:pPr algn="ctr"/>
            <a:fld id="{A1A3D4F6-16A1-45B6-9552-77C2E80A16ED}" type="slidenum">
              <a:rPr lang="en-ZA" smtClean="0">
                <a:solidFill>
                  <a:prstClr val="white"/>
                </a:solidFill>
              </a:rPr>
              <a:pPr algn="ctr"/>
              <a:t>3</a:t>
            </a:fld>
            <a:endParaRPr lang="en-ZA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1382" y="1288373"/>
            <a:ext cx="9881818" cy="4502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400" b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BACKGROUND</a:t>
            </a:r>
            <a:endParaRPr lang="en-ZA" sz="1800" dirty="0">
              <a:solidFill>
                <a:srgbClr val="94734E">
                  <a:lumMod val="50000"/>
                </a:srgb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8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210149"/>
            <a:ext cx="9221787" cy="450215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b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HUMAN RESOURCE MANAGEMENT PLAN (HRMP) (1 of 2)</a:t>
            </a:r>
            <a:endParaRPr lang="en-ZA" sz="1800" dirty="0">
              <a:solidFill>
                <a:srgbClr val="94734E">
                  <a:lumMod val="50000"/>
                </a:srgb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38" y="664974"/>
            <a:ext cx="10329862" cy="5374707"/>
          </a:xfrm>
        </p:spPr>
        <p:txBody>
          <a:bodyPr/>
          <a:lstStyle/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US" sz="2200" dirty="0">
                <a:latin typeface="Arial"/>
              </a:rPr>
              <a:t>Personnel Costing Model (PCM) utilized in 2015/16 will be used as the template to inform the </a:t>
            </a:r>
            <a:r>
              <a:rPr lang="en-US" sz="2200" dirty="0" smtClean="0">
                <a:latin typeface="Arial"/>
              </a:rPr>
              <a:t>Human Resource Management Plan (HRMP). </a:t>
            </a:r>
            <a:r>
              <a:rPr lang="en-US" sz="2200" dirty="0">
                <a:latin typeface="Arial"/>
              </a:rPr>
              <a:t>The model for the 2017 MTEF planning cycle is still awaited from NT.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US" sz="2200" dirty="0" smtClean="0">
                <a:latin typeface="Arial"/>
              </a:rPr>
              <a:t>The Costing model and ARP must be aligned to the HRMP and allow for the costing and managing of the </a:t>
            </a:r>
            <a:r>
              <a:rPr lang="en-US" sz="2200" dirty="0">
                <a:latin typeface="Arial"/>
              </a:rPr>
              <a:t>workforce within </a:t>
            </a:r>
            <a:r>
              <a:rPr lang="en-US" sz="2200" dirty="0" smtClean="0">
                <a:latin typeface="Arial"/>
              </a:rPr>
              <a:t>budget ceilings.</a:t>
            </a:r>
            <a:endParaRPr lang="en-US" sz="2200" dirty="0">
              <a:latin typeface="Arial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ZA" sz="2200" dirty="0" smtClean="0">
                <a:latin typeface="Arial"/>
              </a:rPr>
              <a:t>A comparison between warm bodies as at 31 March 2016 and </a:t>
            </a:r>
            <a:r>
              <a:rPr lang="en-US" sz="2200" dirty="0">
                <a:latin typeface="Arial"/>
              </a:rPr>
              <a:t>warm bodies as at </a:t>
            </a:r>
            <a:r>
              <a:rPr lang="en-US" sz="2200" dirty="0" smtClean="0">
                <a:latin typeface="Arial"/>
              </a:rPr>
              <a:t>30 June 2016 plus vacant posts (core and critical non-core posts) to be filled needs to be completed to determine whether they are within the budget ceilings.</a:t>
            </a:r>
            <a:endParaRPr lang="en-ZA" sz="2200" dirty="0" smtClean="0">
              <a:latin typeface="Arial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SzPct val="130000"/>
            </a:pPr>
            <a:r>
              <a:rPr lang="en-ZA" sz="2200" dirty="0" smtClean="0">
                <a:latin typeface="Arial"/>
              </a:rPr>
              <a:t>Departments are required to submit the HRMP and PCM and narrate the following (with annexures) in the Accounting Officers letter:</a:t>
            </a:r>
          </a:p>
          <a:p>
            <a:pPr marL="574675" indent="-339725" algn="just">
              <a:lnSpc>
                <a:spcPct val="100000"/>
              </a:lnSpc>
              <a:spcBef>
                <a:spcPts val="0"/>
              </a:spcBef>
              <a:buSzPct val="130000"/>
              <a:buFont typeface="Courier New" panose="02070309020205020404" pitchFamily="49" charset="0"/>
              <a:buChar char="o"/>
            </a:pPr>
            <a:r>
              <a:rPr lang="en-ZA" sz="2200" dirty="0" smtClean="0">
                <a:latin typeface="Arial"/>
              </a:rPr>
              <a:t>Summarised </a:t>
            </a:r>
            <a:r>
              <a:rPr lang="en-ZA" sz="2200" dirty="0">
                <a:latin typeface="Arial"/>
              </a:rPr>
              <a:t>information from the </a:t>
            </a:r>
            <a:r>
              <a:rPr lang="en-ZA" sz="2200" dirty="0" smtClean="0">
                <a:latin typeface="Arial"/>
              </a:rPr>
              <a:t>existing HRMP detailing how the department will utilise staff and out-source services;</a:t>
            </a:r>
            <a:endParaRPr lang="en-ZA" sz="2200" dirty="0">
              <a:latin typeface="Arial"/>
            </a:endParaRPr>
          </a:p>
          <a:p>
            <a:pPr marL="574675" lvl="0" indent="-339725" algn="just">
              <a:lnSpc>
                <a:spcPct val="100000"/>
              </a:lnSpc>
              <a:spcBef>
                <a:spcPts val="0"/>
              </a:spcBef>
              <a:buSzPct val="130000"/>
              <a:buFont typeface="Courier New" panose="02070309020205020404" pitchFamily="49" charset="0"/>
              <a:buChar char="o"/>
            </a:pPr>
            <a:r>
              <a:rPr lang="en-US" sz="2200" dirty="0">
                <a:latin typeface="Arial"/>
              </a:rPr>
              <a:t>Only filled posts, funded vacancies and all personnel related costs should be included in the expenditure estimation </a:t>
            </a:r>
            <a:r>
              <a:rPr lang="en-US" sz="2200" dirty="0" smtClean="0">
                <a:latin typeface="Arial"/>
              </a:rPr>
              <a:t>process</a:t>
            </a:r>
            <a:r>
              <a:rPr lang="en-US" sz="2200" dirty="0">
                <a:latin typeface="Arial"/>
              </a:rPr>
              <a:t> </a:t>
            </a:r>
            <a:r>
              <a:rPr lang="en-US" sz="2200" dirty="0" smtClean="0">
                <a:latin typeface="Arial"/>
              </a:rPr>
              <a:t>– analysis per salary/post level per </a:t>
            </a:r>
            <a:r>
              <a:rPr lang="en-US" sz="2200" dirty="0" err="1" smtClean="0">
                <a:latin typeface="Arial"/>
              </a:rPr>
              <a:t>programme</a:t>
            </a:r>
            <a:r>
              <a:rPr lang="en-US" sz="2200" dirty="0" smtClean="0">
                <a:latin typeface="Arial"/>
              </a:rPr>
              <a:t> vs indicative budgets over the 2017 MTEF;</a:t>
            </a:r>
            <a:endParaRPr lang="en-US" sz="2200" dirty="0">
              <a:latin typeface="Arial"/>
            </a:endParaRPr>
          </a:p>
          <a:p>
            <a:pPr marL="574675" lvl="0" indent="-339725" algn="just">
              <a:lnSpc>
                <a:spcPct val="100000"/>
              </a:lnSpc>
              <a:spcBef>
                <a:spcPts val="0"/>
              </a:spcBef>
              <a:buSzPct val="130000"/>
              <a:buFont typeface="Courier New" panose="02070309020205020404" pitchFamily="49" charset="0"/>
              <a:buChar char="o"/>
            </a:pPr>
            <a:endParaRPr lang="en-ZA" sz="1800" dirty="0" smtClean="0">
              <a:latin typeface="Arial"/>
            </a:endParaRPr>
          </a:p>
          <a:p>
            <a:pPr marL="574675" lvl="0" indent="-339725" algn="just">
              <a:lnSpc>
                <a:spcPct val="150000"/>
              </a:lnSpc>
              <a:spcBef>
                <a:spcPts val="0"/>
              </a:spcBef>
              <a:buSzPct val="130000"/>
              <a:buFont typeface="Courier New" panose="02070309020205020404" pitchFamily="49" charset="0"/>
              <a:buChar char="o"/>
            </a:pPr>
            <a:endParaRPr lang="en-ZA" sz="1800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266382" y="6351905"/>
            <a:ext cx="2405062" cy="401638"/>
          </a:xfrm>
        </p:spPr>
        <p:txBody>
          <a:bodyPr/>
          <a:lstStyle/>
          <a:p>
            <a:pPr algn="ctr"/>
            <a:fld id="{A1A3D4F6-16A1-45B6-9552-77C2E80A16ED}" type="slidenum">
              <a:rPr lang="en-ZA" smtClean="0">
                <a:solidFill>
                  <a:prstClr val="white"/>
                </a:solidFill>
              </a:rPr>
              <a:pPr algn="ctr"/>
              <a:t>4</a:t>
            </a:fld>
            <a:endParaRPr lang="en-Z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257" y="189865"/>
            <a:ext cx="9221787" cy="511175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b="1" dirty="0">
                <a:solidFill>
                  <a:srgbClr val="F7964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HUMAN RESOURCE MANAGEMENT PLAN (</a:t>
            </a:r>
            <a:r>
              <a:rPr lang="en-US" sz="2000" b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HRMP) </a:t>
            </a:r>
            <a:r>
              <a:rPr lang="en-US" sz="2000" b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(2 </a:t>
            </a:r>
            <a:r>
              <a:rPr lang="en-US" sz="2000" b="1" dirty="0">
                <a:solidFill>
                  <a:srgbClr val="F79646">
                    <a:lumMod val="50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732794"/>
            <a:ext cx="10119360" cy="5500366"/>
          </a:xfrm>
        </p:spPr>
        <p:txBody>
          <a:bodyPr/>
          <a:lstStyle/>
          <a:p>
            <a:pPr marL="574675" lvl="0" indent="-339725" algn="just">
              <a:lnSpc>
                <a:spcPct val="100000"/>
              </a:lnSpc>
              <a:spcBef>
                <a:spcPts val="0"/>
              </a:spcBef>
              <a:buSzPct val="130000"/>
              <a:buFont typeface="Courier New" panose="02070309020205020404" pitchFamily="49" charset="0"/>
              <a:buChar char="o"/>
            </a:pPr>
            <a:r>
              <a:rPr lang="en-ZA" sz="2200" dirty="0">
                <a:latin typeface="Arial"/>
              </a:rPr>
              <a:t>How the department will contribute to reducing its CoE expenditure </a:t>
            </a:r>
            <a:r>
              <a:rPr lang="en-ZA" sz="2200" dirty="0" smtClean="0">
                <a:latin typeface="Arial"/>
              </a:rPr>
              <a:t>through the crafting of a </a:t>
            </a:r>
            <a:r>
              <a:rPr lang="en-US" sz="2200" b="1" i="1" dirty="0" smtClean="0">
                <a:latin typeface="Arial"/>
              </a:rPr>
              <a:t>Headcount </a:t>
            </a:r>
            <a:r>
              <a:rPr lang="en-US" sz="2200" b="1" i="1" dirty="0">
                <a:latin typeface="Arial"/>
              </a:rPr>
              <a:t>management </a:t>
            </a:r>
            <a:r>
              <a:rPr lang="en-US" sz="2200" b="1" i="1" dirty="0" smtClean="0">
                <a:latin typeface="Arial"/>
              </a:rPr>
              <a:t>proposal </a:t>
            </a:r>
            <a:r>
              <a:rPr lang="en-US" sz="2200" dirty="0" smtClean="0">
                <a:latin typeface="Arial"/>
              </a:rPr>
              <a:t>which includes the rationale for:</a:t>
            </a:r>
          </a:p>
          <a:p>
            <a:pPr marL="569912" lvl="0" indent="0" algn="just">
              <a:lnSpc>
                <a:spcPct val="100000"/>
              </a:lnSpc>
              <a:spcBef>
                <a:spcPts val="0"/>
              </a:spcBef>
              <a:buSzPct val="130000"/>
              <a:buNone/>
            </a:pPr>
            <a:endParaRPr lang="en-US" sz="900" dirty="0" smtClean="0">
              <a:latin typeface="Arial"/>
            </a:endParaRPr>
          </a:p>
          <a:p>
            <a:pPr marL="898525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r>
              <a:rPr lang="en-US" sz="2200" dirty="0" smtClean="0">
                <a:latin typeface="Arial"/>
              </a:rPr>
              <a:t>Identification of excess staff;</a:t>
            </a:r>
          </a:p>
          <a:p>
            <a:pPr marL="898525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r>
              <a:rPr lang="en-US" sz="2200" dirty="0" smtClean="0">
                <a:latin typeface="Arial"/>
              </a:rPr>
              <a:t>Reduction </a:t>
            </a:r>
            <a:r>
              <a:rPr lang="en-US" sz="2200" dirty="0">
                <a:latin typeface="Arial"/>
              </a:rPr>
              <a:t>of administrative and managerial </a:t>
            </a:r>
            <a:r>
              <a:rPr lang="en-US" sz="2200" dirty="0" smtClean="0">
                <a:latin typeface="Arial"/>
              </a:rPr>
              <a:t>personnel;</a:t>
            </a:r>
            <a:endParaRPr lang="en-US" sz="2200" dirty="0">
              <a:latin typeface="Arial"/>
            </a:endParaRPr>
          </a:p>
          <a:p>
            <a:pPr marL="898525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r>
              <a:rPr lang="en-US" sz="2200" dirty="0" smtClean="0">
                <a:latin typeface="Arial"/>
              </a:rPr>
              <a:t>Offering of initiated severance packages or early retirement</a:t>
            </a:r>
          </a:p>
          <a:p>
            <a:pPr marL="898525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r>
              <a:rPr lang="en-US" sz="2200" dirty="0" smtClean="0">
                <a:latin typeface="Arial"/>
              </a:rPr>
              <a:t>Possible redeployment across departments.</a:t>
            </a:r>
          </a:p>
          <a:p>
            <a:pPr marL="898525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r>
              <a:rPr lang="en-ZA" sz="2200" dirty="0" smtClean="0">
                <a:latin typeface="Arial"/>
              </a:rPr>
              <a:t>Manage the </a:t>
            </a:r>
            <a:r>
              <a:rPr lang="en-ZA" sz="2200" dirty="0">
                <a:latin typeface="Arial"/>
              </a:rPr>
              <a:t>implementation of the awarding of notch increments and performance bonuses in line with actual deserved performance </a:t>
            </a:r>
            <a:r>
              <a:rPr lang="en-ZA" sz="2200" dirty="0" smtClean="0">
                <a:latin typeface="Arial"/>
              </a:rPr>
              <a:t>and manage </a:t>
            </a:r>
            <a:r>
              <a:rPr lang="en-ZA" sz="2200" dirty="0">
                <a:latin typeface="Arial"/>
              </a:rPr>
              <a:t>down allowances and overtime</a:t>
            </a:r>
            <a:r>
              <a:rPr lang="en-ZA" sz="2200" dirty="0" smtClean="0">
                <a:latin typeface="Arial"/>
              </a:rPr>
              <a:t>.</a:t>
            </a:r>
          </a:p>
          <a:p>
            <a:pPr marL="898525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r>
              <a:rPr lang="en-US" sz="2200" dirty="0">
                <a:latin typeface="Arial"/>
              </a:rPr>
              <a:t>Managing institutional HR inefficiencies (</a:t>
            </a:r>
            <a:r>
              <a:rPr lang="en-US" sz="2200" dirty="0" err="1">
                <a:latin typeface="Arial"/>
              </a:rPr>
              <a:t>Persal</a:t>
            </a:r>
            <a:r>
              <a:rPr lang="en-US" sz="2200" dirty="0">
                <a:latin typeface="Arial"/>
              </a:rPr>
              <a:t> data clean-up; reduction of </a:t>
            </a:r>
            <a:r>
              <a:rPr lang="en-ZA" sz="2200" dirty="0">
                <a:latin typeface="Arial"/>
              </a:rPr>
              <a:t>Policy and Procedure on Incapacity Leave and Ill-Health Retirement </a:t>
            </a:r>
            <a:r>
              <a:rPr lang="en-ZA" sz="2200" dirty="0" smtClean="0">
                <a:latin typeface="Arial"/>
              </a:rPr>
              <a:t>(</a:t>
            </a:r>
            <a:r>
              <a:rPr lang="en-US" sz="2200" dirty="0" smtClean="0">
                <a:latin typeface="Arial"/>
              </a:rPr>
              <a:t>PILIR) </a:t>
            </a:r>
            <a:r>
              <a:rPr lang="en-US" sz="2200" dirty="0">
                <a:latin typeface="Arial"/>
              </a:rPr>
              <a:t>cases and other department specific cost driver reductions).</a:t>
            </a:r>
          </a:p>
          <a:p>
            <a:pPr marL="1371600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endParaRPr lang="en-ZA" sz="2000" dirty="0" smtClean="0">
              <a:latin typeface="Arial"/>
            </a:endParaRPr>
          </a:p>
          <a:p>
            <a:pPr marL="1371600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endParaRPr lang="en-ZA" sz="2000" dirty="0">
              <a:latin typeface="Arial"/>
            </a:endParaRPr>
          </a:p>
          <a:p>
            <a:pPr marL="1371600" lvl="1" indent="-34448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30000"/>
              <a:buFont typeface="Courier New" panose="02070309020205020404" pitchFamily="49" charset="0"/>
              <a:buChar char="­"/>
            </a:pPr>
            <a:endParaRPr lang="en-US" sz="2000" dirty="0">
              <a:latin typeface="Arial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152400" y="6336665"/>
            <a:ext cx="2405062" cy="401638"/>
          </a:xfrm>
        </p:spPr>
        <p:txBody>
          <a:bodyPr/>
          <a:lstStyle/>
          <a:p>
            <a:pPr algn="ctr"/>
            <a:fld id="{A1A3D4F6-16A1-45B6-9552-77C2E80A16ED}" type="slidenum">
              <a:rPr lang="en-ZA" smtClean="0">
                <a:solidFill>
                  <a:schemeClr val="bg1"/>
                </a:solidFill>
              </a:rPr>
              <a:pPr algn="ctr"/>
              <a:t>5</a:t>
            </a:fld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05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58464" y="271733"/>
            <a:ext cx="9071610" cy="558691"/>
          </a:xfrm>
        </p:spPr>
        <p:txBody>
          <a:bodyPr/>
          <a:lstStyle/>
          <a:p>
            <a:pPr algn="ctr"/>
            <a:r>
              <a:rPr lang="en-US" altLang="en-US" sz="2000" b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ANNUAL RECRUITMENT PLAN (ARP)</a:t>
            </a:r>
            <a:endParaRPr lang="en-GB" altLang="en-US" sz="2000" b="1" dirty="0">
              <a:solidFill>
                <a:srgbClr val="F79646">
                  <a:lumMod val="50000"/>
                </a:srgb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98" y="970383"/>
            <a:ext cx="9541742" cy="4989035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ARP must detail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the vacancies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budgeted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for and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will be approved by the PCMT for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 financial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period.  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the PCMT process, funding of the posts are confirmed and the plans are analysed to determine alignment with the HRMP and organogram of the department; includes the spread of posts across levels and the ratio of core vs support posts. </a:t>
            </a:r>
          </a:p>
          <a:p>
            <a:pPr algn="just">
              <a:defRPr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ARP must be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supported by a project plan outlining targets and time </a:t>
            </a: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frames of when posts are to be filled.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sz="2200" dirty="0" smtClean="0">
                <a:solidFill>
                  <a:prstClr val="black"/>
                </a:solidFill>
                <a:latin typeface="Arial"/>
                <a:ea typeface="Times New Roman"/>
              </a:rPr>
              <a:t>ARP must be submitted </a:t>
            </a:r>
            <a:r>
              <a:rPr lang="en-US" sz="2200" dirty="0">
                <a:solidFill>
                  <a:prstClr val="black"/>
                </a:solidFill>
                <a:latin typeface="Arial"/>
                <a:ea typeface="Times New Roman"/>
              </a:rPr>
              <a:t>with </a:t>
            </a:r>
            <a:r>
              <a:rPr lang="en-US" sz="2200" dirty="0" smtClean="0">
                <a:solidFill>
                  <a:prstClr val="black"/>
                </a:solidFill>
                <a:latin typeface="Arial"/>
                <a:ea typeface="Times New Roman"/>
              </a:rPr>
              <a:t>budget submissions.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It is envisaged that by 31 January 2017, the ARP of departments is approved for implementation in 2017/18.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en-GB" sz="1100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-192527" y="6330817"/>
            <a:ext cx="2405062" cy="401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527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1pPr>
            <a:lvl2pPr marL="818954" indent="-314982">
              <a:spcBef>
                <a:spcPct val="20000"/>
              </a:spcBef>
              <a:buFont typeface="Arial" panose="020B0604020202020204" pitchFamily="34" charset="0"/>
              <a:buChar char="–"/>
              <a:defRPr sz="3086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2pPr>
            <a:lvl3pPr marL="1259929" indent="-251986">
              <a:spcBef>
                <a:spcPct val="20000"/>
              </a:spcBef>
              <a:buFont typeface="Arial" panose="020B0604020202020204" pitchFamily="34" charset="0"/>
              <a:buChar char="•"/>
              <a:defRPr sz="2646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3pPr>
            <a:lvl4pPr marL="1763900" indent="-251986">
              <a:spcBef>
                <a:spcPct val="20000"/>
              </a:spcBef>
              <a:buFont typeface="Arial" panose="020B0604020202020204" pitchFamily="34" charset="0"/>
              <a:buChar char="–"/>
              <a:defRPr sz="2205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4pPr>
            <a:lvl5pPr marL="2267872" indent="-251986">
              <a:spcBef>
                <a:spcPct val="20000"/>
              </a:spcBef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5pPr>
            <a:lvl6pPr marL="2771844" indent="-251986" defTabSz="50397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6pPr>
            <a:lvl7pPr marL="3275815" indent="-251986" defTabSz="50397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7pPr>
            <a:lvl8pPr marL="3779787" indent="-251986" defTabSz="50397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8pPr>
            <a:lvl9pPr marL="4283758" indent="-251986" defTabSz="503972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205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-84" charset="-128"/>
              </a:defRPr>
            </a:lvl9pPr>
          </a:lstStyle>
          <a:p>
            <a:pPr algn="ctr">
              <a:buNone/>
            </a:pPr>
            <a:fld id="{A1A3D4F6-16A1-45B6-9552-77C2E80A16ED}" type="slidenum">
              <a:rPr lang="en-ZA" sz="1800">
                <a:solidFill>
                  <a:prstClr val="white"/>
                </a:solidFill>
              </a:rPr>
              <a:pPr algn="ctr">
                <a:buNone/>
              </a:pPr>
              <a:t>6</a:t>
            </a:fld>
            <a:endParaRPr lang="en-ZA" sz="1800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94269" y="359517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fld id="{A1A3D4F6-16A1-45B6-9552-77C2E80A16ED}" type="slidenum">
              <a:rPr lang="en-ZA">
                <a:solidFill>
                  <a:prstClr val="white"/>
                </a:solidFill>
              </a:rPr>
              <a:pPr lvl="0" algn="ctr"/>
              <a:t>6</a:t>
            </a:fld>
            <a:endParaRPr lang="en-Z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34" y="157163"/>
            <a:ext cx="10097453" cy="420091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b="1" dirty="0" smtClean="0">
                <a:solidFill>
                  <a:srgbClr val="F79646">
                    <a:lumMod val="50000"/>
                  </a:srgbClr>
                </a:solidFill>
                <a:latin typeface="Arial" pitchFamily="34" charset="0"/>
                <a:ea typeface="+mn-ea"/>
                <a:cs typeface="Arial" pitchFamily="34" charset="0"/>
              </a:rPr>
              <a:t>PCMT PROCESS</a:t>
            </a:r>
            <a:endParaRPr lang="en-US" sz="2000" b="1" dirty="0">
              <a:solidFill>
                <a:srgbClr val="F79646">
                  <a:lumMod val="50000"/>
                </a:srgb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-190182" y="6383986"/>
            <a:ext cx="2405062" cy="401638"/>
          </a:xfrm>
        </p:spPr>
        <p:txBody>
          <a:bodyPr/>
          <a:lstStyle/>
          <a:p>
            <a:pPr algn="ctr"/>
            <a:fld id="{A1A3D4F6-16A1-45B6-9552-77C2E80A16ED}" type="slidenum">
              <a:rPr lang="en-ZA" smtClean="0">
                <a:solidFill>
                  <a:prstClr val="white"/>
                </a:solidFill>
              </a:rPr>
              <a:pPr algn="ctr"/>
              <a:t>7</a:t>
            </a:fld>
            <a:endParaRPr lang="en-ZA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2633" y="760134"/>
            <a:ext cx="10097453" cy="5824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PCMT </a:t>
            </a:r>
            <a:r>
              <a:rPr lang="en-Z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 </a:t>
            </a: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strengthened </a:t>
            </a:r>
            <a:r>
              <a:rPr lang="en-Z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its mandate </a:t>
            </a:r>
            <a:r>
              <a:rPr lang="en-ZA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aligned </a:t>
            </a:r>
            <a:r>
              <a:rPr lang="en-Z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new developments of soliciting savings from CoE through the following: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lvl="1" indent="-357188" algn="just">
              <a:spcAft>
                <a:spcPts val="300"/>
              </a:spcAft>
              <a:buFont typeface="Courier New"/>
              <a:buChar char="o"/>
            </a:pPr>
            <a:r>
              <a:rPr lang="en-ZA" sz="2000" dirty="0" smtClean="0">
                <a:solidFill>
                  <a:prstClr val="black"/>
                </a:solidFill>
                <a:latin typeface="Arial"/>
                <a:ea typeface="Times New Roman"/>
              </a:rPr>
              <a:t>Review </a:t>
            </a: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of the alignment of service delivery models, strategic plans and organogram structures of all departments;</a:t>
            </a: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714375" lvl="1" indent="-357188" algn="just">
              <a:spcAft>
                <a:spcPts val="300"/>
              </a:spcAft>
              <a:buFont typeface="Courier New"/>
              <a:buChar char="o"/>
            </a:pP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Development of shared service platform in </a:t>
            </a:r>
            <a:r>
              <a:rPr lang="en-ZA" sz="2000" dirty="0" smtClean="0">
                <a:solidFill>
                  <a:prstClr val="black"/>
                </a:solidFill>
                <a:latin typeface="Arial"/>
                <a:ea typeface="Times New Roman"/>
              </a:rPr>
              <a:t>OTP for </a:t>
            </a: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all HR related matters especially the recruitment of OSD related posts;</a:t>
            </a: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714375" lvl="1" indent="-357188" algn="just">
              <a:spcAft>
                <a:spcPts val="300"/>
              </a:spcAft>
              <a:buFont typeface="Courier New"/>
              <a:buChar char="o"/>
            </a:pP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Conduct head counts of the employed personnel against the payroll as to eliminate inefficiencies within the system;</a:t>
            </a: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714375" lvl="1" indent="-357188" algn="just">
              <a:spcAft>
                <a:spcPts val="300"/>
              </a:spcAft>
              <a:buFont typeface="Courier New"/>
              <a:buChar char="o"/>
            </a:pP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Enforce the processing of Policy and Procedure on Incapacity Leave and Ill-Health Retirement (PILIR) cases by all provincial departments;</a:t>
            </a: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714375" lvl="1" indent="-357188" algn="just">
              <a:spcAft>
                <a:spcPts val="300"/>
              </a:spcAft>
              <a:buFont typeface="Courier New"/>
              <a:buChar char="o"/>
            </a:pP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In collaboration with the Department of Public Services and Administration (DPSA) </a:t>
            </a:r>
            <a:r>
              <a:rPr lang="en-ZA" sz="2000" dirty="0" smtClean="0">
                <a:solidFill>
                  <a:prstClr val="black"/>
                </a:solidFill>
                <a:latin typeface="Arial"/>
                <a:ea typeface="Times New Roman"/>
              </a:rPr>
              <a:t>and Office of the Premier to develop </a:t>
            </a: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standardised sector specific organograms for </a:t>
            </a:r>
            <a:r>
              <a:rPr lang="en-ZA" sz="2000" dirty="0" smtClean="0">
                <a:solidFill>
                  <a:prstClr val="black"/>
                </a:solidFill>
                <a:latin typeface="Arial"/>
                <a:ea typeface="Times New Roman"/>
              </a:rPr>
              <a:t>provincial </a:t>
            </a: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department;</a:t>
            </a: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714375" lvl="1" indent="-357188" algn="just">
              <a:spcAft>
                <a:spcPts val="300"/>
              </a:spcAft>
              <a:buFont typeface="Courier New"/>
              <a:buChar char="o"/>
            </a:pP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Facilitate </a:t>
            </a:r>
            <a:r>
              <a:rPr lang="en-ZA" sz="2000" dirty="0" err="1">
                <a:solidFill>
                  <a:prstClr val="black"/>
                </a:solidFill>
                <a:latin typeface="Arial"/>
                <a:ea typeface="Times New Roman"/>
              </a:rPr>
              <a:t>Persal</a:t>
            </a: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 data clean-up to improve data integrity; and</a:t>
            </a: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714375" lvl="1" indent="-357188" algn="just">
              <a:spcAft>
                <a:spcPts val="300"/>
              </a:spcAft>
              <a:buFont typeface="Courier New"/>
              <a:buChar char="o"/>
            </a:pPr>
            <a:r>
              <a:rPr lang="en-ZA" sz="2000" dirty="0">
                <a:solidFill>
                  <a:prstClr val="black"/>
                </a:solidFill>
                <a:latin typeface="Arial"/>
                <a:ea typeface="Times New Roman"/>
              </a:rPr>
              <a:t>Review the level of HR delegations to improve internal controls and processing.</a:t>
            </a: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indent="-342900" algn="just">
              <a:buFont typeface="Symbol"/>
              <a:buChar char=""/>
            </a:pPr>
            <a:endParaRPr lang="en-US" sz="20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071563" indent="-442913" algn="just">
              <a:spcBef>
                <a:spcPts val="600"/>
              </a:spcBef>
            </a:pPr>
            <a:endParaRPr lang="en-ZA" sz="2000" dirty="0">
              <a:solidFill>
                <a:prstClr val="black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729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8666" y="220545"/>
            <a:ext cx="7336448" cy="556895"/>
          </a:xfrm>
        </p:spPr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</a:pPr>
            <a:r>
              <a:rPr lang="en-US" altLang="en-US" sz="2400" b="1" dirty="0" smtClean="0">
                <a:solidFill>
                  <a:srgbClr val="984807"/>
                </a:solidFill>
                <a:latin typeface="Arial" charset="0"/>
                <a:ea typeface="+mn-ea"/>
                <a:cs typeface="Arial" charset="0"/>
              </a:rPr>
              <a:t>CONCLUSION</a:t>
            </a:r>
            <a:endParaRPr lang="en-ZA" altLang="en-US" sz="2400" dirty="0">
              <a:solidFill>
                <a:srgbClr val="4A3A27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2888" y="771538"/>
            <a:ext cx="1024926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Arial"/>
                <a:ea typeface="Times New Roman"/>
              </a:rPr>
              <a:t>Departments must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note the following:</a:t>
            </a:r>
          </a:p>
          <a:p>
            <a:pPr marL="259232" indent="-259232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2016 </a:t>
            </a:r>
            <a:r>
              <a:rPr lang="en-US" sz="2000" dirty="0">
                <a:solidFill>
                  <a:prstClr val="black"/>
                </a:solidFill>
                <a:latin typeface="Arial"/>
                <a:ea typeface="Times New Roman"/>
              </a:rPr>
              <a:t>MTEF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CoE allocations as </a:t>
            </a:r>
            <a:r>
              <a:rPr lang="en-US" sz="2000" dirty="0">
                <a:solidFill>
                  <a:prstClr val="black"/>
                </a:solidFill>
                <a:latin typeface="Arial"/>
                <a:ea typeface="Times New Roman"/>
              </a:rPr>
              <a:t>the ceiling for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2017 MTEF.</a:t>
            </a:r>
          </a:p>
          <a:p>
            <a:pPr marL="259232" indent="-259232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Note the requirements of 2017 MTEF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Budget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guidelines including the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Guidelines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for costing and budgeting for CoE.</a:t>
            </a:r>
          </a:p>
          <a:p>
            <a:pPr marL="259232" indent="-259232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sz="2000" dirty="0" smtClean="0">
                <a:solidFill>
                  <a:prstClr val="black"/>
                </a:solidFill>
                <a:latin typeface="Arial"/>
                <a:ea typeface="Times New Roman"/>
              </a:rPr>
              <a:t>Requirements </a:t>
            </a:r>
            <a:r>
              <a:rPr lang="en-ZA" sz="2000" dirty="0" smtClean="0">
                <a:solidFill>
                  <a:prstClr val="black"/>
                </a:solidFill>
                <a:latin typeface="Arial"/>
                <a:ea typeface="Times New Roman"/>
              </a:rPr>
              <a:t>for the completion of the HRMP as part of the budget submission detailing the management of and reduction in CoE.</a:t>
            </a:r>
          </a:p>
          <a:p>
            <a:pPr marL="259232" indent="-259232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ARP </a:t>
            </a:r>
            <a:r>
              <a:rPr lang="en-US" sz="2000" dirty="0">
                <a:solidFill>
                  <a:prstClr val="black"/>
                </a:solidFill>
                <a:latin typeface="Arial"/>
                <a:ea typeface="Times New Roman"/>
              </a:rPr>
              <a:t>based on </a:t>
            </a: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HRMP and submitted with the budget submissions for approval by 31 January 2017.</a:t>
            </a:r>
          </a:p>
          <a:p>
            <a:pPr marL="259232" indent="-259232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Undertakings by the PCMT to strengthen the process to reduce CoE.</a:t>
            </a:r>
          </a:p>
          <a:p>
            <a:pPr marL="259232" indent="-259232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Arial"/>
                <a:ea typeface="Times New Roman"/>
              </a:rPr>
              <a:t>A workshop on the workings on the Personnel Costing Model will be communicated.</a:t>
            </a:r>
            <a:endParaRPr lang="en-US" sz="2000" dirty="0">
              <a:solidFill>
                <a:prstClr val="black"/>
              </a:solidFill>
              <a:latin typeface="Arial"/>
              <a:ea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6309703"/>
            <a:ext cx="1913362" cy="401638"/>
          </a:xfrm>
        </p:spPr>
        <p:txBody>
          <a:bodyPr/>
          <a:lstStyle/>
          <a:p>
            <a:pPr algn="ctr"/>
            <a:fld id="{A1A3D4F6-16A1-45B6-9552-77C2E80A16ED}" type="slidenum">
              <a:rPr lang="en-ZA" smtClean="0">
                <a:solidFill>
                  <a:prstClr val="white"/>
                </a:solidFill>
              </a:rPr>
              <a:pPr algn="ctr"/>
              <a:t>8</a:t>
            </a:fld>
            <a:endParaRPr lang="en-Z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1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" y="2012954"/>
            <a:ext cx="10058399" cy="4795838"/>
          </a:xfrm>
        </p:spPr>
        <p:txBody>
          <a:bodyPr/>
          <a:lstStyle/>
          <a:p>
            <a:pPr marL="1828800" lvl="4" indent="0" algn="just">
              <a:buNone/>
            </a:pPr>
            <a:r>
              <a:rPr lang="en-US" dirty="0" smtClean="0"/>
              <a:t>          </a:t>
            </a:r>
          </a:p>
          <a:p>
            <a:pPr marL="1828800" lvl="4" indent="0" algn="just">
              <a:buNone/>
            </a:pPr>
            <a:endParaRPr lang="en-US" dirty="0"/>
          </a:p>
          <a:p>
            <a:pPr marL="1828800" lvl="4" indent="0" algn="just">
              <a:buNone/>
            </a:pPr>
            <a:r>
              <a:rPr lang="en-US" dirty="0" smtClean="0"/>
              <a:t>                        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END OF PRESENTATION</a:t>
            </a:r>
          </a:p>
          <a:p>
            <a:pPr marL="1828800" lvl="4" indent="0" algn="just">
              <a:buNone/>
            </a:pP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1828800" lvl="4" indent="0" algn="just">
              <a:buNone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                       THANK YOU</a:t>
            </a: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3D4F6-16A1-45B6-9552-77C2E80A16ED}" type="slidenum">
              <a:rPr lang="en-ZA" smtClean="0">
                <a:solidFill>
                  <a:prstClr val="black"/>
                </a:solidFill>
              </a:rPr>
              <a:pPr/>
              <a:t>9</a:t>
            </a:fld>
            <a:endParaRPr lang="en-Z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2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2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1C2F85-3FCB-451E-9842-66806E846B66}"/>
</file>

<file path=customXml/itemProps2.xml><?xml version="1.0" encoding="utf-8"?>
<ds:datastoreItem xmlns:ds="http://schemas.openxmlformats.org/officeDocument/2006/customXml" ds:itemID="{4B784922-C403-4A5C-A6A3-9591147CB1A1}"/>
</file>

<file path=customXml/itemProps3.xml><?xml version="1.0" encoding="utf-8"?>
<ds:datastoreItem xmlns:ds="http://schemas.openxmlformats.org/officeDocument/2006/customXml" ds:itemID="{E7A52CE0-33D5-4EA5-AF81-9C8C0F2A5AD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6907</TotalTime>
  <Words>944</Words>
  <Application>Microsoft Office PowerPoint</Application>
  <PresentationFormat>Custom</PresentationFormat>
  <Paragraphs>81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24</vt:i4>
      </vt:variant>
      <vt:variant>
        <vt:lpstr>Slide Titles</vt:lpstr>
      </vt:variant>
      <vt:variant>
        <vt:i4>9</vt:i4>
      </vt:variant>
    </vt:vector>
  </HeadingPairs>
  <TitlesOfParts>
    <vt:vector size="33" baseType="lpstr">
      <vt:lpstr>Office Theme</vt:lpstr>
      <vt:lpstr>Custom Design</vt:lpstr>
      <vt:lpstr>1_Custom Design</vt:lpstr>
      <vt:lpstr>2_Custom Design</vt:lpstr>
      <vt:lpstr>9_Custom Design</vt:lpstr>
      <vt:lpstr>3_Custom Design</vt:lpstr>
      <vt:lpstr>4_Custom Design</vt:lpstr>
      <vt:lpstr>5_Custom Design</vt:lpstr>
      <vt:lpstr>7_Custom Design</vt:lpstr>
      <vt:lpstr>6_Custom Design</vt:lpstr>
      <vt:lpstr>8_Custom Design</vt:lpstr>
      <vt:lpstr>10_Custom Design</vt:lpstr>
      <vt:lpstr>11_Custom Design</vt:lpstr>
      <vt:lpstr>12_Custom Design</vt:lpstr>
      <vt:lpstr>13_Custom Design</vt:lpstr>
      <vt:lpstr>14_Custom Design</vt:lpstr>
      <vt:lpstr>15_Custom Design</vt:lpstr>
      <vt:lpstr>16_Custom Design</vt:lpstr>
      <vt:lpstr>17_Custom Design</vt:lpstr>
      <vt:lpstr>18_Custom Design</vt:lpstr>
      <vt:lpstr>19_Custom Design</vt:lpstr>
      <vt:lpstr>20_Custom Design</vt:lpstr>
      <vt:lpstr>21_Custom Design</vt:lpstr>
      <vt:lpstr>22_Custom Design</vt:lpstr>
      <vt:lpstr>PowerPoint Presentation</vt:lpstr>
      <vt:lpstr>PowerPoint Presentation</vt:lpstr>
      <vt:lpstr>PURPOSE</vt:lpstr>
      <vt:lpstr>HUMAN RESOURCE MANAGEMENT PLAN (HRMP) (1 of 2)</vt:lpstr>
      <vt:lpstr>HUMAN RESOURCE MANAGEMENT PLAN (HRMP) (2 of 2)</vt:lpstr>
      <vt:lpstr>ANNUAL RECRUITMENT PLAN (ARP)</vt:lpstr>
      <vt:lpstr>PCMT PROCESS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van Zyl</dc:creator>
  <cp:lastModifiedBy>Greg</cp:lastModifiedBy>
  <cp:revision>824</cp:revision>
  <cp:lastPrinted>2016-07-05T11:51:15Z</cp:lastPrinted>
  <dcterms:created xsi:type="dcterms:W3CDTF">2015-05-27T11:09:16Z</dcterms:created>
  <dcterms:modified xsi:type="dcterms:W3CDTF">2016-07-06T13:56:00Z</dcterms:modified>
</cp:coreProperties>
</file>